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>
  <p:sldMasterIdLst>
    <p:sldMasterId id="2147483648" r:id="rId1"/>
    <p:sldMasterId id="2147483708" r:id="rId2"/>
  </p:sldMasterIdLst>
  <p:notesMasterIdLst>
    <p:notesMasterId r:id="rId37"/>
  </p:notesMasterIdLst>
  <p:handoutMasterIdLst>
    <p:handoutMasterId r:id="rId38"/>
  </p:handoutMasterIdLst>
  <p:sldIdLst>
    <p:sldId id="1616" r:id="rId3"/>
    <p:sldId id="1846" r:id="rId4"/>
    <p:sldId id="1847" r:id="rId5"/>
    <p:sldId id="1848" r:id="rId6"/>
    <p:sldId id="1849" r:id="rId7"/>
    <p:sldId id="1850" r:id="rId8"/>
    <p:sldId id="1851" r:id="rId9"/>
    <p:sldId id="1852" r:id="rId10"/>
    <p:sldId id="1826" r:id="rId11"/>
    <p:sldId id="1800" r:id="rId12"/>
    <p:sldId id="1845" r:id="rId13"/>
    <p:sldId id="1799" r:id="rId14"/>
    <p:sldId id="1705" r:id="rId15"/>
    <p:sldId id="1713" r:id="rId16"/>
    <p:sldId id="1805" r:id="rId17"/>
    <p:sldId id="1784" r:id="rId18"/>
    <p:sldId id="1655" r:id="rId19"/>
    <p:sldId id="1806" r:id="rId20"/>
    <p:sldId id="1807" r:id="rId21"/>
    <p:sldId id="1844" r:id="rId22"/>
    <p:sldId id="1822" r:id="rId23"/>
    <p:sldId id="1843" r:id="rId24"/>
    <p:sldId id="1831" r:id="rId25"/>
    <p:sldId id="1832" r:id="rId26"/>
    <p:sldId id="1833" r:id="rId27"/>
    <p:sldId id="1834" r:id="rId28"/>
    <p:sldId id="1835" r:id="rId29"/>
    <p:sldId id="1836" r:id="rId30"/>
    <p:sldId id="1837" r:id="rId31"/>
    <p:sldId id="1838" r:id="rId32"/>
    <p:sldId id="1839" r:id="rId33"/>
    <p:sldId id="1840" r:id="rId34"/>
    <p:sldId id="1841" r:id="rId35"/>
    <p:sldId id="1842" r:id="rId36"/>
  </p:sldIdLst>
  <p:sldSz cx="9906000" cy="6858000" type="A4"/>
  <p:notesSz cx="6761163" cy="9942513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rgbClr val="000099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0F0"/>
    <a:srgbClr val="E2E2E2"/>
    <a:srgbClr val="99CCFF"/>
    <a:srgbClr val="CCCCFF"/>
    <a:srgbClr val="777777"/>
    <a:srgbClr val="969696"/>
    <a:srgbClr val="CCFF66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0487" autoAdjust="0"/>
    <p:restoredTop sz="94756" autoAdjust="0"/>
  </p:normalViewPr>
  <p:slideViewPr>
    <p:cSldViewPr>
      <p:cViewPr varScale="1">
        <p:scale>
          <a:sx n="111" d="100"/>
          <a:sy n="111" d="100"/>
        </p:scale>
        <p:origin x="-1290" y="-7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de-A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534772669545335"/>
          <c:y val="0.15104166666666671"/>
          <c:w val="0.77923658150370789"/>
          <c:h val="0.74934895833333592"/>
        </c:manualLayout>
      </c:layout>
      <c:lineChart>
        <c:grouping val="standard"/>
        <c:varyColors val="0"/>
        <c:ser>
          <c:idx val="2"/>
          <c:order val="1"/>
          <c:tx>
            <c:v>Aktienkurse S&amp;P 500 (linke Skala)</c:v>
          </c:tx>
          <c:spPr>
            <a:ln w="12700">
              <a:solidFill>
                <a:schemeClr val="tx1"/>
              </a:solidFill>
            </a:ln>
          </c:spPr>
          <c:marker>
            <c:symbol val="circle"/>
            <c:size val="2"/>
            <c:spPr>
              <a:solidFill>
                <a:srgbClr val="000000"/>
              </a:solidFill>
              <a:ln>
                <a:solidFill>
                  <a:prstClr val="black"/>
                </a:solidFill>
              </a:ln>
            </c:spPr>
          </c:marker>
          <c:cat>
            <c:strLit>
              <c:ptCount val="94"/>
              <c:pt idx="0">
                <c:v>1q1990</c:v>
              </c:pt>
              <c:pt idx="1">
                <c:v>2q1990</c:v>
              </c:pt>
              <c:pt idx="2">
                <c:v>3q1990</c:v>
              </c:pt>
              <c:pt idx="3">
                <c:v>4q1990</c:v>
              </c:pt>
              <c:pt idx="4">
                <c:v>1q1991</c:v>
              </c:pt>
              <c:pt idx="5">
                <c:v>2q1991</c:v>
              </c:pt>
              <c:pt idx="6">
                <c:v>3q1991</c:v>
              </c:pt>
              <c:pt idx="7">
                <c:v>4q1991</c:v>
              </c:pt>
              <c:pt idx="8">
                <c:v>1q1992</c:v>
              </c:pt>
              <c:pt idx="9">
                <c:v>2q1992</c:v>
              </c:pt>
              <c:pt idx="10">
                <c:v>3q1992</c:v>
              </c:pt>
              <c:pt idx="11">
                <c:v>4q1992</c:v>
              </c:pt>
              <c:pt idx="12">
                <c:v>1q1993</c:v>
              </c:pt>
              <c:pt idx="13">
                <c:v>2q1993</c:v>
              </c:pt>
              <c:pt idx="14">
                <c:v>3q1993</c:v>
              </c:pt>
              <c:pt idx="15">
                <c:v>4q1993</c:v>
              </c:pt>
              <c:pt idx="16">
                <c:v>1q1994</c:v>
              </c:pt>
              <c:pt idx="17">
                <c:v>2q1994</c:v>
              </c:pt>
              <c:pt idx="18">
                <c:v>3q1994</c:v>
              </c:pt>
              <c:pt idx="19">
                <c:v>4q1994</c:v>
              </c:pt>
              <c:pt idx="20">
                <c:v>1q1995</c:v>
              </c:pt>
              <c:pt idx="21">
                <c:v>2q1995</c:v>
              </c:pt>
              <c:pt idx="22">
                <c:v>3q1995</c:v>
              </c:pt>
              <c:pt idx="23">
                <c:v>4q1995</c:v>
              </c:pt>
              <c:pt idx="24">
                <c:v>1q1996</c:v>
              </c:pt>
              <c:pt idx="25">
                <c:v>2q1996</c:v>
              </c:pt>
              <c:pt idx="26">
                <c:v>3q1996</c:v>
              </c:pt>
              <c:pt idx="27">
                <c:v>4q1996</c:v>
              </c:pt>
              <c:pt idx="28">
                <c:v>1q1997</c:v>
              </c:pt>
              <c:pt idx="29">
                <c:v>2q1997</c:v>
              </c:pt>
              <c:pt idx="30">
                <c:v>3q1997</c:v>
              </c:pt>
              <c:pt idx="31">
                <c:v>4q1997</c:v>
              </c:pt>
              <c:pt idx="32">
                <c:v>1q1998</c:v>
              </c:pt>
              <c:pt idx="33">
                <c:v>2q1998</c:v>
              </c:pt>
              <c:pt idx="34">
                <c:v>3q1998</c:v>
              </c:pt>
              <c:pt idx="35">
                <c:v>4q1998</c:v>
              </c:pt>
              <c:pt idx="36">
                <c:v>1q1999</c:v>
              </c:pt>
              <c:pt idx="37">
                <c:v>2q1999</c:v>
              </c:pt>
              <c:pt idx="38">
                <c:v>3q1999</c:v>
              </c:pt>
              <c:pt idx="39">
                <c:v>4q1999</c:v>
              </c:pt>
              <c:pt idx="40">
                <c:v>1q2000</c:v>
              </c:pt>
              <c:pt idx="41">
                <c:v>2q2000</c:v>
              </c:pt>
              <c:pt idx="42">
                <c:v>3q2000</c:v>
              </c:pt>
              <c:pt idx="43">
                <c:v>4q2000</c:v>
              </c:pt>
              <c:pt idx="44">
                <c:v>1q2001</c:v>
              </c:pt>
              <c:pt idx="45">
                <c:v>2q2001</c:v>
              </c:pt>
              <c:pt idx="46">
                <c:v>3q2001</c:v>
              </c:pt>
              <c:pt idx="47">
                <c:v>4q2001</c:v>
              </c:pt>
              <c:pt idx="48">
                <c:v>1q2002</c:v>
              </c:pt>
              <c:pt idx="49">
                <c:v>2q2002</c:v>
              </c:pt>
              <c:pt idx="50">
                <c:v>3q2002</c:v>
              </c:pt>
              <c:pt idx="51">
                <c:v>4q2002</c:v>
              </c:pt>
              <c:pt idx="52">
                <c:v>1q2003</c:v>
              </c:pt>
              <c:pt idx="53">
                <c:v>2q2003</c:v>
              </c:pt>
              <c:pt idx="54">
                <c:v>3q2003</c:v>
              </c:pt>
              <c:pt idx="55">
                <c:v>4q2003</c:v>
              </c:pt>
              <c:pt idx="56">
                <c:v>1q2004</c:v>
              </c:pt>
              <c:pt idx="57">
                <c:v>2q2004</c:v>
              </c:pt>
              <c:pt idx="58">
                <c:v>3q2004</c:v>
              </c:pt>
              <c:pt idx="59">
                <c:v>4q2004</c:v>
              </c:pt>
              <c:pt idx="60">
                <c:v>1q2005</c:v>
              </c:pt>
              <c:pt idx="61">
                <c:v>2q2005</c:v>
              </c:pt>
              <c:pt idx="62">
                <c:v>3q2005</c:v>
              </c:pt>
              <c:pt idx="63">
                <c:v>4q2005</c:v>
              </c:pt>
              <c:pt idx="64">
                <c:v>1q2006</c:v>
              </c:pt>
              <c:pt idx="65">
                <c:v>2q2006</c:v>
              </c:pt>
              <c:pt idx="66">
                <c:v>3q2006</c:v>
              </c:pt>
              <c:pt idx="67">
                <c:v>4q2006</c:v>
              </c:pt>
              <c:pt idx="68">
                <c:v>1q2007</c:v>
              </c:pt>
              <c:pt idx="69">
                <c:v>2q2007</c:v>
              </c:pt>
              <c:pt idx="70">
                <c:v>3q2007</c:v>
              </c:pt>
              <c:pt idx="71">
                <c:v>4q2007</c:v>
              </c:pt>
              <c:pt idx="72">
                <c:v>1q2008</c:v>
              </c:pt>
              <c:pt idx="73">
                <c:v>2q2008</c:v>
              </c:pt>
              <c:pt idx="74">
                <c:v>3q2008</c:v>
              </c:pt>
              <c:pt idx="75">
                <c:v>4q2008</c:v>
              </c:pt>
              <c:pt idx="76">
                <c:v>1q2009</c:v>
              </c:pt>
              <c:pt idx="77">
                <c:v>2q2009</c:v>
              </c:pt>
              <c:pt idx="78">
                <c:v>3q2009</c:v>
              </c:pt>
              <c:pt idx="79">
                <c:v>4q2009</c:v>
              </c:pt>
              <c:pt idx="80">
                <c:v>1q2010</c:v>
              </c:pt>
              <c:pt idx="81">
                <c:v>2q2010</c:v>
              </c:pt>
              <c:pt idx="82">
                <c:v>3q2010</c:v>
              </c:pt>
              <c:pt idx="83">
                <c:v>4q2010</c:v>
              </c:pt>
              <c:pt idx="84">
                <c:v>1q2011</c:v>
              </c:pt>
              <c:pt idx="85">
                <c:v>2q2011</c:v>
              </c:pt>
              <c:pt idx="86">
                <c:v>3q2011</c:v>
              </c:pt>
              <c:pt idx="87">
                <c:v>4q2011</c:v>
              </c:pt>
              <c:pt idx="88">
                <c:v>1q2012</c:v>
              </c:pt>
              <c:pt idx="89">
                <c:v>2q2012</c:v>
              </c:pt>
              <c:pt idx="90">
                <c:v>3q2012</c:v>
              </c:pt>
              <c:pt idx="91">
                <c:v>4q2012</c:v>
              </c:pt>
              <c:pt idx="92">
                <c:v>1q2013</c:v>
              </c:pt>
              <c:pt idx="93">
                <c:v>2q2013</c:v>
              </c:pt>
            </c:strLit>
          </c:cat>
          <c:val>
            <c:numLit>
              <c:formatCode>0.0</c:formatCode>
              <c:ptCount val="94"/>
              <c:pt idx="0">
                <c:v>62.160172982066413</c:v>
              </c:pt>
              <c:pt idx="1">
                <c:v>65.466215011588531</c:v>
              </c:pt>
              <c:pt idx="2">
                <c:v>55.963172739781889</c:v>
              </c:pt>
              <c:pt idx="3">
                <c:v>60.382809678584294</c:v>
              </c:pt>
              <c:pt idx="4">
                <c:v>68.611343491001193</c:v>
              </c:pt>
              <c:pt idx="5">
                <c:v>67.86894688481425</c:v>
              </c:pt>
              <c:pt idx="6">
                <c:v>70.922647210755471</c:v>
              </c:pt>
              <c:pt idx="7">
                <c:v>76.267537062687708</c:v>
              </c:pt>
              <c:pt idx="8">
                <c:v>73.817262549656931</c:v>
              </c:pt>
              <c:pt idx="9">
                <c:v>74.630973115551186</c:v>
              </c:pt>
              <c:pt idx="10">
                <c:v>76.397365040616975</c:v>
              </c:pt>
              <c:pt idx="11">
                <c:v>79.672321497958634</c:v>
              </c:pt>
              <c:pt idx="12">
                <c:v>82.590708156762474</c:v>
              </c:pt>
              <c:pt idx="13">
                <c:v>82.382251966848173</c:v>
              </c:pt>
              <c:pt idx="14">
                <c:v>83.918244945166236</c:v>
              </c:pt>
              <c:pt idx="15">
                <c:v>85.293324373374304</c:v>
              </c:pt>
              <c:pt idx="16">
                <c:v>81.511855945801528</c:v>
              </c:pt>
              <c:pt idx="17">
                <c:v>81.23757148538769</c:v>
              </c:pt>
              <c:pt idx="18">
                <c:v>84.609441785408919</c:v>
              </c:pt>
              <c:pt idx="19">
                <c:v>83.980416089526457</c:v>
              </c:pt>
              <c:pt idx="20">
                <c:v>91.557981449227697</c:v>
              </c:pt>
              <c:pt idx="21">
                <c:v>99.610973206979608</c:v>
              </c:pt>
              <c:pt idx="22">
                <c:v>106.86305434032302</c:v>
              </c:pt>
              <c:pt idx="23">
                <c:v>112.62668513515345</c:v>
              </c:pt>
              <c:pt idx="24">
                <c:v>118.03374613144604</c:v>
              </c:pt>
              <c:pt idx="25">
                <c:v>122.62892512491371</c:v>
              </c:pt>
              <c:pt idx="26">
                <c:v>125.68262545085511</c:v>
              </c:pt>
              <c:pt idx="27">
                <c:v>135.44898080465921</c:v>
              </c:pt>
              <c:pt idx="28">
                <c:v>138.44416711237892</c:v>
              </c:pt>
              <c:pt idx="29">
                <c:v>161.85343152717024</c:v>
              </c:pt>
              <c:pt idx="30">
                <c:v>173.21612244058321</c:v>
              </c:pt>
              <c:pt idx="31">
                <c:v>177.44924594630425</c:v>
              </c:pt>
              <c:pt idx="32">
                <c:v>201.46193617400607</c:v>
              </c:pt>
              <c:pt idx="33">
                <c:v>207.32979506379399</c:v>
              </c:pt>
              <c:pt idx="34">
                <c:v>185.96669272369039</c:v>
              </c:pt>
              <c:pt idx="35">
                <c:v>224.77245818304812</c:v>
              </c:pt>
              <c:pt idx="36">
                <c:v>235.22086756174789</c:v>
              </c:pt>
              <c:pt idx="37">
                <c:v>251.00868110317182</c:v>
              </c:pt>
              <c:pt idx="38">
                <c:v>234.55161347833842</c:v>
              </c:pt>
              <c:pt idx="39">
                <c:v>268.66162897541039</c:v>
              </c:pt>
              <c:pt idx="40">
                <c:v>274.02480445803673</c:v>
              </c:pt>
              <c:pt idx="41">
                <c:v>265.9827840787014</c:v>
              </c:pt>
              <c:pt idx="42">
                <c:v>262.67491348610969</c:v>
              </c:pt>
              <c:pt idx="43">
                <c:v>241.42152493017176</c:v>
              </c:pt>
              <c:pt idx="44">
                <c:v>212.1736586347028</c:v>
              </c:pt>
              <c:pt idx="45">
                <c:v>223.88560509437639</c:v>
              </c:pt>
              <c:pt idx="46">
                <c:v>190.34244414882681</c:v>
              </c:pt>
              <c:pt idx="47">
                <c:v>209.93366887465658</c:v>
              </c:pt>
              <c:pt idx="48">
                <c:v>209.80749802286621</c:v>
              </c:pt>
              <c:pt idx="49">
                <c:v>180.99482973792124</c:v>
              </c:pt>
              <c:pt idx="50">
                <c:v>149.07908992415983</c:v>
              </c:pt>
              <c:pt idx="51">
                <c:v>160.88063597423564</c:v>
              </c:pt>
              <c:pt idx="52">
                <c:v>155.09506242257152</c:v>
              </c:pt>
              <c:pt idx="53">
                <c:v>178.19347111556058</c:v>
              </c:pt>
              <c:pt idx="54">
                <c:v>182.11939602561819</c:v>
              </c:pt>
              <c:pt idx="55">
                <c:v>203.32158481561257</c:v>
              </c:pt>
              <c:pt idx="56">
                <c:v>205.93460144182171</c:v>
              </c:pt>
              <c:pt idx="57">
                <c:v>208.60978921239212</c:v>
              </c:pt>
              <c:pt idx="58">
                <c:v>203.80798259207961</c:v>
              </c:pt>
              <c:pt idx="59">
                <c:v>221.60721550987174</c:v>
              </c:pt>
              <c:pt idx="60">
                <c:v>215.87832741336078</c:v>
              </c:pt>
              <c:pt idx="61">
                <c:v>217.84220414992404</c:v>
              </c:pt>
              <c:pt idx="62">
                <c:v>224.69565853413204</c:v>
              </c:pt>
              <c:pt idx="63">
                <c:v>228.25769939337422</c:v>
              </c:pt>
              <c:pt idx="64">
                <c:v>236.77514617076039</c:v>
              </c:pt>
              <c:pt idx="65">
                <c:v>232.26408107848653</c:v>
              </c:pt>
              <c:pt idx="66">
                <c:v>244.2685976292677</c:v>
              </c:pt>
              <c:pt idx="67">
                <c:v>259.34510013668512</c:v>
              </c:pt>
              <c:pt idx="68">
                <c:v>259.81321228245815</c:v>
              </c:pt>
              <c:pt idx="69">
                <c:v>274.89702904215238</c:v>
              </c:pt>
              <c:pt idx="70">
                <c:v>279.17586662461042</c:v>
              </c:pt>
              <c:pt idx="71">
                <c:v>268.49888686223153</c:v>
              </c:pt>
              <c:pt idx="72">
                <c:v>241.86403719297286</c:v>
              </c:pt>
              <c:pt idx="73">
                <c:v>234.05607288652425</c:v>
              </c:pt>
              <c:pt idx="74">
                <c:v>213.27628216556687</c:v>
              </c:pt>
              <c:pt idx="75">
                <c:v>165.16495924590058</c:v>
              </c:pt>
              <c:pt idx="76">
                <c:v>145.89556162028975</c:v>
              </c:pt>
              <c:pt idx="77">
                <c:v>168.10346009846788</c:v>
              </c:pt>
              <c:pt idx="78">
                <c:v>193.29374494288018</c:v>
              </c:pt>
              <c:pt idx="79">
                <c:v>203.90306787168981</c:v>
              </c:pt>
              <c:pt idx="80">
                <c:v>213.83765102788098</c:v>
              </c:pt>
              <c:pt idx="81">
                <c:v>188.47182412880395</c:v>
              </c:pt>
              <c:pt idx="82">
                <c:v>208.67561748289151</c:v>
              </c:pt>
              <c:pt idx="83">
                <c:v>229.96740586328761</c:v>
              </c:pt>
              <c:pt idx="84">
                <c:v>242.43637743370348</c:v>
              </c:pt>
              <c:pt idx="85">
                <c:v>241.48735320067121</c:v>
              </c:pt>
              <c:pt idx="86">
                <c:v>206.88728280099355</c:v>
              </c:pt>
              <c:pt idx="87">
                <c:v>229.96009161100977</c:v>
              </c:pt>
              <c:pt idx="88">
                <c:v>257.54762263944059</c:v>
              </c:pt>
              <c:pt idx="89">
                <c:v>249.07954706492748</c:v>
              </c:pt>
              <c:pt idx="90">
                <c:v>263.43559572298994</c:v>
              </c:pt>
              <c:pt idx="91">
                <c:v>260.78783639846222</c:v>
              </c:pt>
            </c:numLit>
          </c:val>
          <c:smooth val="0"/>
        </c:ser>
        <c:ser>
          <c:idx val="3"/>
          <c:order val="2"/>
          <c:tx>
            <c:v>Immobilien-Preise USA (rechte Skala)</c:v>
          </c:tx>
          <c:spPr>
            <a:ln w="15875">
              <a:solidFill>
                <a:srgbClr val="FF0000"/>
              </a:solidFill>
              <a:prstDash val="dash"/>
            </a:ln>
          </c:spPr>
          <c:marker>
            <c:symbol val="none"/>
          </c:marker>
          <c:cat>
            <c:strLit>
              <c:ptCount val="94"/>
              <c:pt idx="0">
                <c:v>1q1990</c:v>
              </c:pt>
              <c:pt idx="1">
                <c:v>2q1990</c:v>
              </c:pt>
              <c:pt idx="2">
                <c:v>3q1990</c:v>
              </c:pt>
              <c:pt idx="3">
                <c:v>4q1990</c:v>
              </c:pt>
              <c:pt idx="4">
                <c:v>1q1991</c:v>
              </c:pt>
              <c:pt idx="5">
                <c:v>2q1991</c:v>
              </c:pt>
              <c:pt idx="6">
                <c:v>3q1991</c:v>
              </c:pt>
              <c:pt idx="7">
                <c:v>4q1991</c:v>
              </c:pt>
              <c:pt idx="8">
                <c:v>1q1992</c:v>
              </c:pt>
              <c:pt idx="9">
                <c:v>2q1992</c:v>
              </c:pt>
              <c:pt idx="10">
                <c:v>3q1992</c:v>
              </c:pt>
              <c:pt idx="11">
                <c:v>4q1992</c:v>
              </c:pt>
              <c:pt idx="12">
                <c:v>1q1993</c:v>
              </c:pt>
              <c:pt idx="13">
                <c:v>2q1993</c:v>
              </c:pt>
              <c:pt idx="14">
                <c:v>3q1993</c:v>
              </c:pt>
              <c:pt idx="15">
                <c:v>4q1993</c:v>
              </c:pt>
              <c:pt idx="16">
                <c:v>1q1994</c:v>
              </c:pt>
              <c:pt idx="17">
                <c:v>2q1994</c:v>
              </c:pt>
              <c:pt idx="18">
                <c:v>3q1994</c:v>
              </c:pt>
              <c:pt idx="19">
                <c:v>4q1994</c:v>
              </c:pt>
              <c:pt idx="20">
                <c:v>1q1995</c:v>
              </c:pt>
              <c:pt idx="21">
                <c:v>2q1995</c:v>
              </c:pt>
              <c:pt idx="22">
                <c:v>3q1995</c:v>
              </c:pt>
              <c:pt idx="23">
                <c:v>4q1995</c:v>
              </c:pt>
              <c:pt idx="24">
                <c:v>1q1996</c:v>
              </c:pt>
              <c:pt idx="25">
                <c:v>2q1996</c:v>
              </c:pt>
              <c:pt idx="26">
                <c:v>3q1996</c:v>
              </c:pt>
              <c:pt idx="27">
                <c:v>4q1996</c:v>
              </c:pt>
              <c:pt idx="28">
                <c:v>1q1997</c:v>
              </c:pt>
              <c:pt idx="29">
                <c:v>2q1997</c:v>
              </c:pt>
              <c:pt idx="30">
                <c:v>3q1997</c:v>
              </c:pt>
              <c:pt idx="31">
                <c:v>4q1997</c:v>
              </c:pt>
              <c:pt idx="32">
                <c:v>1q1998</c:v>
              </c:pt>
              <c:pt idx="33">
                <c:v>2q1998</c:v>
              </c:pt>
              <c:pt idx="34">
                <c:v>3q1998</c:v>
              </c:pt>
              <c:pt idx="35">
                <c:v>4q1998</c:v>
              </c:pt>
              <c:pt idx="36">
                <c:v>1q1999</c:v>
              </c:pt>
              <c:pt idx="37">
                <c:v>2q1999</c:v>
              </c:pt>
              <c:pt idx="38">
                <c:v>3q1999</c:v>
              </c:pt>
              <c:pt idx="39">
                <c:v>4q1999</c:v>
              </c:pt>
              <c:pt idx="40">
                <c:v>1q2000</c:v>
              </c:pt>
              <c:pt idx="41">
                <c:v>2q2000</c:v>
              </c:pt>
              <c:pt idx="42">
                <c:v>3q2000</c:v>
              </c:pt>
              <c:pt idx="43">
                <c:v>4q2000</c:v>
              </c:pt>
              <c:pt idx="44">
                <c:v>1q2001</c:v>
              </c:pt>
              <c:pt idx="45">
                <c:v>2q2001</c:v>
              </c:pt>
              <c:pt idx="46">
                <c:v>3q2001</c:v>
              </c:pt>
              <c:pt idx="47">
                <c:v>4q2001</c:v>
              </c:pt>
              <c:pt idx="48">
                <c:v>1q2002</c:v>
              </c:pt>
              <c:pt idx="49">
                <c:v>2q2002</c:v>
              </c:pt>
              <c:pt idx="50">
                <c:v>3q2002</c:v>
              </c:pt>
              <c:pt idx="51">
                <c:v>4q2002</c:v>
              </c:pt>
              <c:pt idx="52">
                <c:v>1q2003</c:v>
              </c:pt>
              <c:pt idx="53">
                <c:v>2q2003</c:v>
              </c:pt>
              <c:pt idx="54">
                <c:v>3q2003</c:v>
              </c:pt>
              <c:pt idx="55">
                <c:v>4q2003</c:v>
              </c:pt>
              <c:pt idx="56">
                <c:v>1q2004</c:v>
              </c:pt>
              <c:pt idx="57">
                <c:v>2q2004</c:v>
              </c:pt>
              <c:pt idx="58">
                <c:v>3q2004</c:v>
              </c:pt>
              <c:pt idx="59">
                <c:v>4q2004</c:v>
              </c:pt>
              <c:pt idx="60">
                <c:v>1q2005</c:v>
              </c:pt>
              <c:pt idx="61">
                <c:v>2q2005</c:v>
              </c:pt>
              <c:pt idx="62">
                <c:v>3q2005</c:v>
              </c:pt>
              <c:pt idx="63">
                <c:v>4q2005</c:v>
              </c:pt>
              <c:pt idx="64">
                <c:v>1q2006</c:v>
              </c:pt>
              <c:pt idx="65">
                <c:v>2q2006</c:v>
              </c:pt>
              <c:pt idx="66">
                <c:v>3q2006</c:v>
              </c:pt>
              <c:pt idx="67">
                <c:v>4q2006</c:v>
              </c:pt>
              <c:pt idx="68">
                <c:v>1q2007</c:v>
              </c:pt>
              <c:pt idx="69">
                <c:v>2q2007</c:v>
              </c:pt>
              <c:pt idx="70">
                <c:v>3q2007</c:v>
              </c:pt>
              <c:pt idx="71">
                <c:v>4q2007</c:v>
              </c:pt>
              <c:pt idx="72">
                <c:v>1q2008</c:v>
              </c:pt>
              <c:pt idx="73">
                <c:v>2q2008</c:v>
              </c:pt>
              <c:pt idx="74">
                <c:v>3q2008</c:v>
              </c:pt>
              <c:pt idx="75">
                <c:v>4q2008</c:v>
              </c:pt>
              <c:pt idx="76">
                <c:v>1q2009</c:v>
              </c:pt>
              <c:pt idx="77">
                <c:v>2q2009</c:v>
              </c:pt>
              <c:pt idx="78">
                <c:v>3q2009</c:v>
              </c:pt>
              <c:pt idx="79">
                <c:v>4q2009</c:v>
              </c:pt>
              <c:pt idx="80">
                <c:v>1q2010</c:v>
              </c:pt>
              <c:pt idx="81">
                <c:v>2q2010</c:v>
              </c:pt>
              <c:pt idx="82">
                <c:v>3q2010</c:v>
              </c:pt>
              <c:pt idx="83">
                <c:v>4q2010</c:v>
              </c:pt>
              <c:pt idx="84">
                <c:v>1q2011</c:v>
              </c:pt>
              <c:pt idx="85">
                <c:v>2q2011</c:v>
              </c:pt>
              <c:pt idx="86">
                <c:v>3q2011</c:v>
              </c:pt>
              <c:pt idx="87">
                <c:v>4q2011</c:v>
              </c:pt>
              <c:pt idx="88">
                <c:v>1q2012</c:v>
              </c:pt>
              <c:pt idx="89">
                <c:v>2q2012</c:v>
              </c:pt>
              <c:pt idx="90">
                <c:v>3q2012</c:v>
              </c:pt>
              <c:pt idx="91">
                <c:v>4q2012</c:v>
              </c:pt>
              <c:pt idx="92">
                <c:v>1q2013</c:v>
              </c:pt>
              <c:pt idx="93">
                <c:v>2q2013</c:v>
              </c:pt>
            </c:strLit>
          </c:cat>
          <c:val>
            <c:numLit>
              <c:formatCode>0.0</c:formatCode>
              <c:ptCount val="94"/>
              <c:pt idx="0">
                <c:v>96.084818292137712</c:v>
              </c:pt>
              <c:pt idx="1">
                <c:v>96.276425879798182</c:v>
              </c:pt>
              <c:pt idx="2">
                <c:v>96.544676502522819</c:v>
              </c:pt>
              <c:pt idx="3">
                <c:v>97.617678993421237</c:v>
              </c:pt>
              <c:pt idx="4">
                <c:v>96.876796321134066</c:v>
              </c:pt>
              <c:pt idx="5">
                <c:v>95.280066423963731</c:v>
              </c:pt>
              <c:pt idx="6">
                <c:v>93.798301079389418</c:v>
              </c:pt>
              <c:pt idx="7">
                <c:v>95.484447850801558</c:v>
              </c:pt>
              <c:pt idx="8">
                <c:v>96.008175257073518</c:v>
              </c:pt>
              <c:pt idx="9">
                <c:v>95.356709459027911</c:v>
              </c:pt>
              <c:pt idx="10">
                <c:v>94.909625087820316</c:v>
              </c:pt>
              <c:pt idx="11">
                <c:v>96.416938110749058</c:v>
              </c:pt>
              <c:pt idx="12">
                <c:v>96.314747397330279</c:v>
              </c:pt>
              <c:pt idx="13">
                <c:v>95.471674011624188</c:v>
              </c:pt>
              <c:pt idx="14">
                <c:v>95.114006514657959</c:v>
              </c:pt>
              <c:pt idx="15">
                <c:v>96.416938110749058</c:v>
              </c:pt>
              <c:pt idx="16">
                <c:v>97.157820783036357</c:v>
              </c:pt>
              <c:pt idx="17">
                <c:v>96.966213195376142</c:v>
              </c:pt>
              <c:pt idx="18">
                <c:v>97.668774350130676</c:v>
              </c:pt>
              <c:pt idx="19">
                <c:v>99.712588618509258</c:v>
              </c:pt>
              <c:pt idx="20">
                <c:v>99.929743884524342</c:v>
              </c:pt>
              <c:pt idx="21">
                <c:v>99.495433352493848</c:v>
              </c:pt>
              <c:pt idx="22">
                <c:v>99.303825764833633</c:v>
              </c:pt>
              <c:pt idx="23">
                <c:v>101.27099699814779</c:v>
              </c:pt>
              <c:pt idx="24">
                <c:v>102.02465350961255</c:v>
              </c:pt>
              <c:pt idx="25">
                <c:v>101.56479529922734</c:v>
              </c:pt>
              <c:pt idx="26">
                <c:v>101.69253369100086</c:v>
              </c:pt>
              <c:pt idx="27">
                <c:v>103.60860956760555</c:v>
              </c:pt>
              <c:pt idx="28">
                <c:v>104.38781375742462</c:v>
              </c:pt>
              <c:pt idx="29">
                <c:v>103.69802644184732</c:v>
              </c:pt>
              <c:pt idx="30">
                <c:v>104.51555214919843</c:v>
              </c:pt>
              <c:pt idx="31">
                <c:v>106.72542632688241</c:v>
              </c:pt>
              <c:pt idx="32">
                <c:v>107.77288113942608</c:v>
              </c:pt>
              <c:pt idx="33">
                <c:v>108.32215622405315</c:v>
              </c:pt>
              <c:pt idx="34">
                <c:v>109.48457558919347</c:v>
              </c:pt>
              <c:pt idx="35">
                <c:v>112.79299993613081</c:v>
              </c:pt>
              <c:pt idx="36">
                <c:v>115.09229098805646</c:v>
              </c:pt>
              <c:pt idx="37">
                <c:v>115.99923356964958</c:v>
              </c:pt>
              <c:pt idx="38">
                <c:v>117.62151114517468</c:v>
              </c:pt>
              <c:pt idx="39">
                <c:v>121.03212620553107</c:v>
              </c:pt>
              <c:pt idx="40">
                <c:v>123.94456153797039</c:v>
              </c:pt>
              <c:pt idx="41">
                <c:v>125.55406527431842</c:v>
              </c:pt>
              <c:pt idx="42">
                <c:v>127.73839177364758</c:v>
              </c:pt>
              <c:pt idx="43">
                <c:v>132.55412914351407</c:v>
              </c:pt>
              <c:pt idx="44">
                <c:v>135.82423197292002</c:v>
              </c:pt>
              <c:pt idx="45">
                <c:v>137.82972472376545</c:v>
              </c:pt>
              <c:pt idx="46">
                <c:v>139.57974069106433</c:v>
              </c:pt>
              <c:pt idx="47">
                <c:v>143.94839368972347</c:v>
              </c:pt>
              <c:pt idx="48">
                <c:v>147.53784249856295</c:v>
              </c:pt>
              <c:pt idx="49">
                <c:v>148.47033275851061</c:v>
              </c:pt>
              <c:pt idx="50">
                <c:v>150.73130229290413</c:v>
              </c:pt>
              <c:pt idx="51">
                <c:v>156.14741010410651</c:v>
              </c:pt>
              <c:pt idx="52">
                <c:v>161.1164335441014</c:v>
              </c:pt>
              <c:pt idx="53">
                <c:v>164.2460241425558</c:v>
              </c:pt>
              <c:pt idx="54">
                <c:v>166.67305358625495</c:v>
              </c:pt>
              <c:pt idx="55">
                <c:v>171.42492176023504</c:v>
              </c:pt>
              <c:pt idx="56">
                <c:v>176.80270805390592</c:v>
              </c:pt>
              <c:pt idx="57">
                <c:v>181.75895765472342</c:v>
              </c:pt>
              <c:pt idx="58">
                <c:v>186.83017180813701</c:v>
              </c:pt>
              <c:pt idx="59">
                <c:v>195.33754870026186</c:v>
              </c:pt>
              <c:pt idx="60">
                <c:v>202.50367247876338</c:v>
              </c:pt>
              <c:pt idx="61">
                <c:v>208.29022162610946</c:v>
              </c:pt>
              <c:pt idx="62">
                <c:v>216.12058504183432</c:v>
              </c:pt>
              <c:pt idx="63">
                <c:v>225.7137382640349</c:v>
              </c:pt>
              <c:pt idx="64">
                <c:v>233.86344765919438</c:v>
              </c:pt>
              <c:pt idx="65">
                <c:v>238.83247109918878</c:v>
              </c:pt>
              <c:pt idx="66">
                <c:v>240.9912499201638</c:v>
              </c:pt>
              <c:pt idx="67">
                <c:v>242.61352749568854</c:v>
              </c:pt>
              <c:pt idx="68">
                <c:v>240.28868876540838</c:v>
              </c:pt>
              <c:pt idx="69">
                <c:v>238.15545762278853</c:v>
              </c:pt>
              <c:pt idx="70">
                <c:v>236.09886951523325</c:v>
              </c:pt>
              <c:pt idx="71">
                <c:v>233.97841221179024</c:v>
              </c:pt>
              <c:pt idx="72">
                <c:v>229.94187903174262</c:v>
              </c:pt>
              <c:pt idx="73">
                <c:v>218.11330395350325</c:v>
              </c:pt>
              <c:pt idx="74">
                <c:v>203.56390113048479</c:v>
              </c:pt>
              <c:pt idx="75">
                <c:v>199.18247429264858</c:v>
              </c:pt>
              <c:pt idx="76">
                <c:v>192.22073194098513</c:v>
              </c:pt>
              <c:pt idx="77">
                <c:v>178.08009197164208</c:v>
              </c:pt>
              <c:pt idx="78">
                <c:v>164.99968065402055</c:v>
              </c:pt>
              <c:pt idx="79">
                <c:v>170.13476400332081</c:v>
              </c:pt>
              <c:pt idx="80">
                <c:v>175.65306252794241</c:v>
              </c:pt>
              <c:pt idx="81">
                <c:v>173.71143897298381</c:v>
              </c:pt>
              <c:pt idx="82">
                <c:v>168.71686785463402</c:v>
              </c:pt>
              <c:pt idx="83">
                <c:v>176.63664814459986</c:v>
              </c:pt>
              <c:pt idx="84">
                <c:v>173.22603308424348</c:v>
              </c:pt>
              <c:pt idx="85">
                <c:v>167.19678099252718</c:v>
              </c:pt>
              <c:pt idx="86">
                <c:v>160.46496774605598</c:v>
              </c:pt>
              <c:pt idx="87">
                <c:v>167.05626876157632</c:v>
              </c:pt>
              <c:pt idx="88">
                <c:v>167.22232867088204</c:v>
              </c:pt>
              <c:pt idx="89">
                <c:v>160.93759979561858</c:v>
              </c:pt>
              <c:pt idx="90">
                <c:v>158.44670115603245</c:v>
              </c:pt>
              <c:pt idx="91">
                <c:v>169.67490579293576</c:v>
              </c:pt>
              <c:pt idx="92">
                <c:v>173.2132592450657</c:v>
              </c:pt>
              <c:pt idx="93">
                <c:v>172.72785335632625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09920"/>
        <c:axId val="34332672"/>
      </c:lineChart>
      <c:lineChart>
        <c:grouping val="standard"/>
        <c:varyColors val="0"/>
        <c:ser>
          <c:idx val="1"/>
          <c:order val="0"/>
          <c:tx>
            <c:v>Rohstoffpreise (S&amp;P GSCI - rechte Skala)</c:v>
          </c:tx>
          <c:spPr>
            <a:ln w="12700">
              <a:solidFill>
                <a:srgbClr val="0000FF"/>
              </a:solidFill>
            </a:ln>
          </c:spPr>
          <c:marker>
            <c:symbol val="none"/>
          </c:marker>
          <c:cat>
            <c:strLit>
              <c:ptCount val="94"/>
              <c:pt idx="0">
                <c:v>1q1990</c:v>
              </c:pt>
              <c:pt idx="1">
                <c:v>2q1990</c:v>
              </c:pt>
              <c:pt idx="2">
                <c:v>3q1990</c:v>
              </c:pt>
              <c:pt idx="3">
                <c:v>4q1990</c:v>
              </c:pt>
              <c:pt idx="4">
                <c:v>1q1991</c:v>
              </c:pt>
              <c:pt idx="5">
                <c:v>2q1991</c:v>
              </c:pt>
              <c:pt idx="6">
                <c:v>3q1991</c:v>
              </c:pt>
              <c:pt idx="7">
                <c:v>4q1991</c:v>
              </c:pt>
              <c:pt idx="8">
                <c:v>1q1992</c:v>
              </c:pt>
              <c:pt idx="9">
                <c:v>2q1992</c:v>
              </c:pt>
              <c:pt idx="10">
                <c:v>3q1992</c:v>
              </c:pt>
              <c:pt idx="11">
                <c:v>4q1992</c:v>
              </c:pt>
              <c:pt idx="12">
                <c:v>1q1993</c:v>
              </c:pt>
              <c:pt idx="13">
                <c:v>2q1993</c:v>
              </c:pt>
              <c:pt idx="14">
                <c:v>3q1993</c:v>
              </c:pt>
              <c:pt idx="15">
                <c:v>4q1993</c:v>
              </c:pt>
              <c:pt idx="16">
                <c:v>1q1994</c:v>
              </c:pt>
              <c:pt idx="17">
                <c:v>2q1994</c:v>
              </c:pt>
              <c:pt idx="18">
                <c:v>3q1994</c:v>
              </c:pt>
              <c:pt idx="19">
                <c:v>4q1994</c:v>
              </c:pt>
              <c:pt idx="20">
                <c:v>1q1995</c:v>
              </c:pt>
              <c:pt idx="21">
                <c:v>2q1995</c:v>
              </c:pt>
              <c:pt idx="22">
                <c:v>3q1995</c:v>
              </c:pt>
              <c:pt idx="23">
                <c:v>4q1995</c:v>
              </c:pt>
              <c:pt idx="24">
                <c:v>1q1996</c:v>
              </c:pt>
              <c:pt idx="25">
                <c:v>2q1996</c:v>
              </c:pt>
              <c:pt idx="26">
                <c:v>3q1996</c:v>
              </c:pt>
              <c:pt idx="27">
                <c:v>4q1996</c:v>
              </c:pt>
              <c:pt idx="28">
                <c:v>1q1997</c:v>
              </c:pt>
              <c:pt idx="29">
                <c:v>2q1997</c:v>
              </c:pt>
              <c:pt idx="30">
                <c:v>3q1997</c:v>
              </c:pt>
              <c:pt idx="31">
                <c:v>4q1997</c:v>
              </c:pt>
              <c:pt idx="32">
                <c:v>1q1998</c:v>
              </c:pt>
              <c:pt idx="33">
                <c:v>2q1998</c:v>
              </c:pt>
              <c:pt idx="34">
                <c:v>3q1998</c:v>
              </c:pt>
              <c:pt idx="35">
                <c:v>4q1998</c:v>
              </c:pt>
              <c:pt idx="36">
                <c:v>1q1999</c:v>
              </c:pt>
              <c:pt idx="37">
                <c:v>2q1999</c:v>
              </c:pt>
              <c:pt idx="38">
                <c:v>3q1999</c:v>
              </c:pt>
              <c:pt idx="39">
                <c:v>4q1999</c:v>
              </c:pt>
              <c:pt idx="40">
                <c:v>1q2000</c:v>
              </c:pt>
              <c:pt idx="41">
                <c:v>2q2000</c:v>
              </c:pt>
              <c:pt idx="42">
                <c:v>3q2000</c:v>
              </c:pt>
              <c:pt idx="43">
                <c:v>4q2000</c:v>
              </c:pt>
              <c:pt idx="44">
                <c:v>1q2001</c:v>
              </c:pt>
              <c:pt idx="45">
                <c:v>2q2001</c:v>
              </c:pt>
              <c:pt idx="46">
                <c:v>3q2001</c:v>
              </c:pt>
              <c:pt idx="47">
                <c:v>4q2001</c:v>
              </c:pt>
              <c:pt idx="48">
                <c:v>1q2002</c:v>
              </c:pt>
              <c:pt idx="49">
                <c:v>2q2002</c:v>
              </c:pt>
              <c:pt idx="50">
                <c:v>3q2002</c:v>
              </c:pt>
              <c:pt idx="51">
                <c:v>4q2002</c:v>
              </c:pt>
              <c:pt idx="52">
                <c:v>1q2003</c:v>
              </c:pt>
              <c:pt idx="53">
                <c:v>2q2003</c:v>
              </c:pt>
              <c:pt idx="54">
                <c:v>3q2003</c:v>
              </c:pt>
              <c:pt idx="55">
                <c:v>4q2003</c:v>
              </c:pt>
              <c:pt idx="56">
                <c:v>1q2004</c:v>
              </c:pt>
              <c:pt idx="57">
                <c:v>2q2004</c:v>
              </c:pt>
              <c:pt idx="58">
                <c:v>3q2004</c:v>
              </c:pt>
              <c:pt idx="59">
                <c:v>4q2004</c:v>
              </c:pt>
              <c:pt idx="60">
                <c:v>1q2005</c:v>
              </c:pt>
              <c:pt idx="61">
                <c:v>2q2005</c:v>
              </c:pt>
              <c:pt idx="62">
                <c:v>3q2005</c:v>
              </c:pt>
              <c:pt idx="63">
                <c:v>4q2005</c:v>
              </c:pt>
              <c:pt idx="64">
                <c:v>1q2006</c:v>
              </c:pt>
              <c:pt idx="65">
                <c:v>2q2006</c:v>
              </c:pt>
              <c:pt idx="66">
                <c:v>3q2006</c:v>
              </c:pt>
              <c:pt idx="67">
                <c:v>4q2006</c:v>
              </c:pt>
              <c:pt idx="68">
                <c:v>1q2007</c:v>
              </c:pt>
              <c:pt idx="69">
                <c:v>2q2007</c:v>
              </c:pt>
              <c:pt idx="70">
                <c:v>3q2007</c:v>
              </c:pt>
              <c:pt idx="71">
                <c:v>4q2007</c:v>
              </c:pt>
              <c:pt idx="72">
                <c:v>1q2008</c:v>
              </c:pt>
              <c:pt idx="73">
                <c:v>2q2008</c:v>
              </c:pt>
              <c:pt idx="74">
                <c:v>3q2008</c:v>
              </c:pt>
              <c:pt idx="75">
                <c:v>4q2008</c:v>
              </c:pt>
              <c:pt idx="76">
                <c:v>1q2009</c:v>
              </c:pt>
              <c:pt idx="77">
                <c:v>2q2009</c:v>
              </c:pt>
              <c:pt idx="78">
                <c:v>3q2009</c:v>
              </c:pt>
              <c:pt idx="79">
                <c:v>4q2009</c:v>
              </c:pt>
              <c:pt idx="80">
                <c:v>1q2010</c:v>
              </c:pt>
              <c:pt idx="81">
                <c:v>2q2010</c:v>
              </c:pt>
              <c:pt idx="82">
                <c:v>3q2010</c:v>
              </c:pt>
              <c:pt idx="83">
                <c:v>4q2010</c:v>
              </c:pt>
              <c:pt idx="84">
                <c:v>1q2011</c:v>
              </c:pt>
              <c:pt idx="85">
                <c:v>2q2011</c:v>
              </c:pt>
              <c:pt idx="86">
                <c:v>3q2011</c:v>
              </c:pt>
              <c:pt idx="87">
                <c:v>4q2011</c:v>
              </c:pt>
              <c:pt idx="88">
                <c:v>1q2012</c:v>
              </c:pt>
              <c:pt idx="89">
                <c:v>2q2012</c:v>
              </c:pt>
              <c:pt idx="90">
                <c:v>3q2012</c:v>
              </c:pt>
              <c:pt idx="91">
                <c:v>4q2012</c:v>
              </c:pt>
              <c:pt idx="92">
                <c:v>1q2013</c:v>
              </c:pt>
              <c:pt idx="93">
                <c:v>2q2013</c:v>
              </c:pt>
            </c:strLit>
          </c:cat>
          <c:val>
            <c:numLit>
              <c:formatCode>0.0</c:formatCode>
              <c:ptCount val="94"/>
              <c:pt idx="0">
                <c:v>99.400645458736705</c:v>
              </c:pt>
              <c:pt idx="1">
                <c:v>90.671584447518015</c:v>
              </c:pt>
              <c:pt idx="2">
                <c:v>145.56631320116756</c:v>
              </c:pt>
              <c:pt idx="3">
                <c:v>123.68218841247848</c:v>
              </c:pt>
              <c:pt idx="4">
                <c:v>95.773782080835858</c:v>
              </c:pt>
              <c:pt idx="5">
                <c:v>94.298447825418748</c:v>
              </c:pt>
              <c:pt idx="6">
                <c:v>100.69156293222665</c:v>
              </c:pt>
              <c:pt idx="7">
                <c:v>94.421392346703357</c:v>
              </c:pt>
              <c:pt idx="8">
                <c:v>92.884585830643758</c:v>
              </c:pt>
              <c:pt idx="9">
                <c:v>105.11756569847864</c:v>
              </c:pt>
              <c:pt idx="10">
                <c:v>103.27339787920681</c:v>
              </c:pt>
              <c:pt idx="11">
                <c:v>93.376363915782918</c:v>
              </c:pt>
              <c:pt idx="12">
                <c:v>94.114031043491295</c:v>
              </c:pt>
              <c:pt idx="13">
                <c:v>90.548639926233236</c:v>
              </c:pt>
              <c:pt idx="14">
                <c:v>85.569386814200058</c:v>
              </c:pt>
              <c:pt idx="15">
                <c:v>78.008298755186658</c:v>
              </c:pt>
              <c:pt idx="16">
                <c:v>79.483633010603938</c:v>
              </c:pt>
              <c:pt idx="17">
                <c:v>94.667281389273199</c:v>
              </c:pt>
              <c:pt idx="18">
                <c:v>95.343476256339258</c:v>
              </c:pt>
              <c:pt idx="19">
                <c:v>95.835254341478432</c:v>
              </c:pt>
              <c:pt idx="20">
                <c:v>100.93745197479637</c:v>
              </c:pt>
              <c:pt idx="21">
                <c:v>101.06039649608103</c:v>
              </c:pt>
              <c:pt idx="22">
                <c:v>97.863838942677049</c:v>
              </c:pt>
              <c:pt idx="23">
                <c:v>101.67511910250468</c:v>
              </c:pt>
              <c:pt idx="24">
                <c:v>103.64223144306135</c:v>
              </c:pt>
              <c:pt idx="25">
                <c:v>101.06039649608107</c:v>
              </c:pt>
              <c:pt idx="26">
                <c:v>111.26479176271719</c:v>
              </c:pt>
              <c:pt idx="27">
                <c:v>114.64576609804833</c:v>
              </c:pt>
              <c:pt idx="28">
                <c:v>106.2855386506837</c:v>
              </c:pt>
              <c:pt idx="29">
                <c:v>102.78161979406823</c:v>
              </c:pt>
              <c:pt idx="30">
                <c:v>103.08898109727978</c:v>
              </c:pt>
              <c:pt idx="31">
                <c:v>97.126171814968316</c:v>
              </c:pt>
              <c:pt idx="32">
                <c:v>83.84816351621339</c:v>
              </c:pt>
              <c:pt idx="33">
                <c:v>80.774550484094121</c:v>
              </c:pt>
              <c:pt idx="34">
                <c:v>81.020439526663438</c:v>
              </c:pt>
              <c:pt idx="35">
                <c:v>70.877516520670113</c:v>
              </c:pt>
              <c:pt idx="36">
                <c:v>77.147687106193388</c:v>
              </c:pt>
              <c:pt idx="37">
                <c:v>85.938220378054481</c:v>
              </c:pt>
              <c:pt idx="38">
                <c:v>104.13400952820049</c:v>
              </c:pt>
              <c:pt idx="39">
                <c:v>110.77301367757809</c:v>
              </c:pt>
              <c:pt idx="40">
                <c:v>117.53496234824058</c:v>
              </c:pt>
              <c:pt idx="41">
                <c:v>121.96096511449217</c:v>
              </c:pt>
              <c:pt idx="42">
                <c:v>129.95235899800221</c:v>
              </c:pt>
              <c:pt idx="43">
                <c:v>111.81804210849835</c:v>
              </c:pt>
              <c:pt idx="44">
                <c:v>110.77301367757806</c:v>
              </c:pt>
              <c:pt idx="45">
                <c:v>113.35484862455813</c:v>
              </c:pt>
              <c:pt idx="46">
                <c:v>108.06823420931333</c:v>
              </c:pt>
              <c:pt idx="47">
                <c:v>87.782388197325758</c:v>
              </c:pt>
              <c:pt idx="48">
                <c:v>104.13400952820049</c:v>
              </c:pt>
              <c:pt idx="49">
                <c:v>106.59289995389588</c:v>
              </c:pt>
              <c:pt idx="50">
                <c:v>117.5349623482406</c:v>
              </c:pt>
              <c:pt idx="51">
                <c:v>116.42846165667756</c:v>
              </c:pt>
              <c:pt idx="52">
                <c:v>125.21899492853863</c:v>
              </c:pt>
              <c:pt idx="53">
                <c:v>118.64146303980357</c:v>
              </c:pt>
              <c:pt idx="54">
                <c:v>118.33410173659126</c:v>
              </c:pt>
              <c:pt idx="55">
                <c:v>132.28830490241336</c:v>
              </c:pt>
              <c:pt idx="56">
                <c:v>151.16028891962549</c:v>
              </c:pt>
              <c:pt idx="57">
                <c:v>157.49193176579084</c:v>
              </c:pt>
              <c:pt idx="58">
                <c:v>169.35607806977117</c:v>
              </c:pt>
              <c:pt idx="59">
                <c:v>164.56124173966521</c:v>
              </c:pt>
              <c:pt idx="60">
                <c:v>202.42815429537438</c:v>
              </c:pt>
              <c:pt idx="61">
                <c:v>208.08360227447392</c:v>
              </c:pt>
              <c:pt idx="62">
                <c:v>227.07853081297117</c:v>
              </c:pt>
              <c:pt idx="63">
                <c:v>215.70616259412927</c:v>
              </c:pt>
              <c:pt idx="64">
                <c:v>235.43875826033536</c:v>
              </c:pt>
              <c:pt idx="65">
                <c:v>260.39649608114365</c:v>
              </c:pt>
              <c:pt idx="66">
                <c:v>227.52918607547377</c:v>
              </c:pt>
              <c:pt idx="67">
                <c:v>216.71249075455685</c:v>
              </c:pt>
              <c:pt idx="68">
                <c:v>224.44642790901224</c:v>
              </c:pt>
              <c:pt idx="69">
                <c:v>229.80069209286575</c:v>
              </c:pt>
              <c:pt idx="70">
                <c:v>255.11175914380954</c:v>
              </c:pt>
              <c:pt idx="71">
                <c:v>285.23625561256159</c:v>
              </c:pt>
              <c:pt idx="72">
                <c:v>312.92699563410719</c:v>
              </c:pt>
              <c:pt idx="73">
                <c:v>405.13932324491827</c:v>
              </c:pt>
              <c:pt idx="74">
                <c:v>290.9691041326472</c:v>
              </c:pt>
              <c:pt idx="75">
                <c:v>154.732826565707</c:v>
              </c:pt>
              <c:pt idx="76">
                <c:v>136.18219409033563</c:v>
              </c:pt>
              <c:pt idx="77">
                <c:v>162.52084719676668</c:v>
              </c:pt>
              <c:pt idx="78">
                <c:v>160.51975856239687</c:v>
              </c:pt>
              <c:pt idx="79">
                <c:v>172.09362255577759</c:v>
              </c:pt>
              <c:pt idx="80">
                <c:v>168.52411309987494</c:v>
              </c:pt>
              <c:pt idx="81">
                <c:v>150.29798148413133</c:v>
              </c:pt>
              <c:pt idx="82">
                <c:v>162.30451329034773</c:v>
              </c:pt>
              <c:pt idx="83">
                <c:v>184.42465522162172</c:v>
              </c:pt>
              <c:pt idx="84">
                <c:v>202.00178511811092</c:v>
              </c:pt>
              <c:pt idx="85">
                <c:v>184.47873869822669</c:v>
              </c:pt>
              <c:pt idx="86">
                <c:v>163.27801586923079</c:v>
              </c:pt>
              <c:pt idx="87">
                <c:v>178.36730584190897</c:v>
              </c:pt>
              <c:pt idx="88">
                <c:v>188.10233163073394</c:v>
              </c:pt>
              <c:pt idx="89">
                <c:v>164.63010278434501</c:v>
              </c:pt>
              <c:pt idx="90">
                <c:v>182.80215092348467</c:v>
              </c:pt>
              <c:pt idx="91">
                <c:v>177.33971978642197</c:v>
              </c:pt>
            </c:numLit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334592"/>
        <c:axId val="34336128"/>
      </c:lineChart>
      <c:dateAx>
        <c:axId val="6609920"/>
        <c:scaling>
          <c:orientation val="minMax"/>
        </c:scaling>
        <c:delete val="0"/>
        <c:axPos val="b"/>
        <c:numFmt formatCode="m/yy" sourceLinked="0"/>
        <c:majorTickMark val="out"/>
        <c:minorTickMark val="out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de-DE"/>
          </a:p>
        </c:txPr>
        <c:crossAx val="34332672"/>
        <c:crosses val="autoZero"/>
        <c:auto val="1"/>
        <c:lblOffset val="100"/>
        <c:baseTimeUnit val="days"/>
        <c:majorUnit val="18"/>
        <c:majorTimeUnit val="months"/>
        <c:minorUnit val="4"/>
        <c:minorTimeUnit val="months"/>
      </c:dateAx>
      <c:valAx>
        <c:axId val="34332672"/>
        <c:scaling>
          <c:orientation val="minMax"/>
          <c:max val="300"/>
          <c:min val="50"/>
        </c:scaling>
        <c:delete val="0"/>
        <c:axPos val="l"/>
        <c:title>
          <c:tx>
            <c:rich>
              <a:bodyPr/>
              <a:lstStyle/>
              <a:p>
                <a:pPr>
                  <a:defRPr sz="900" b="0" i="0" u="none" strike="noStrike" baseline="0">
                    <a:solidFill>
                      <a:srgbClr val="000000"/>
                    </a:solidFill>
                    <a:latin typeface="Century Gothic"/>
                    <a:ea typeface="Century Gothic"/>
                    <a:cs typeface="Century Gothic"/>
                  </a:defRPr>
                </a:pPr>
                <a:r>
                  <a:rPr lang="de-AT"/>
                  <a:t>1995  = 100</a:t>
                </a:r>
              </a:p>
            </c:rich>
          </c:tx>
          <c:layout>
            <c:manualLayout>
              <c:xMode val="edge"/>
              <c:yMode val="edge"/>
              <c:x val="8.0645161290323047E-3"/>
              <c:y val="0.41015625"/>
            </c:manualLayout>
          </c:layout>
          <c:overlay val="0"/>
          <c:spPr>
            <a:noFill/>
            <a:ln w="25400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de-DE"/>
          </a:p>
        </c:txPr>
        <c:crossAx val="6609920"/>
        <c:crosses val="autoZero"/>
        <c:crossBetween val="between"/>
        <c:majorUnit val="50"/>
      </c:valAx>
      <c:catAx>
        <c:axId val="34334592"/>
        <c:scaling>
          <c:orientation val="minMax"/>
        </c:scaling>
        <c:delete val="1"/>
        <c:axPos val="b"/>
        <c:numFmt formatCode="0" sourceLinked="1"/>
        <c:majorTickMark val="out"/>
        <c:minorTickMark val="none"/>
        <c:tickLblPos val="none"/>
        <c:crossAx val="34336128"/>
        <c:crosses val="autoZero"/>
        <c:auto val="1"/>
        <c:lblAlgn val="ctr"/>
        <c:lblOffset val="100"/>
        <c:noMultiLvlLbl val="0"/>
      </c:catAx>
      <c:valAx>
        <c:axId val="34336128"/>
        <c:scaling>
          <c:orientation val="minMax"/>
          <c:max val="450"/>
          <c:min val="50"/>
        </c:scaling>
        <c:delete val="0"/>
        <c:axPos val="r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1995 =100</a:t>
                </a:r>
              </a:p>
            </c:rich>
          </c:tx>
          <c:layout>
            <c:manualLayout>
              <c:xMode val="edge"/>
              <c:yMode val="edge"/>
              <c:x val="0.97071630402188969"/>
              <c:y val="0.42981750808000385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Century Gothic"/>
                <a:ea typeface="Century Gothic"/>
                <a:cs typeface="Century Gothic"/>
              </a:defRPr>
            </a:pPr>
            <a:endParaRPr lang="de-DE"/>
          </a:p>
        </c:txPr>
        <c:crossAx val="34334592"/>
        <c:crosses val="max"/>
        <c:crossBetween val="between"/>
        <c:majorUnit val="50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12795698924731191"/>
          <c:y val="2.0833333333333436E-2"/>
          <c:w val="0.55231191262382884"/>
          <c:h val="0.11545521653543317"/>
        </c:manualLayout>
      </c:layout>
      <c:overlay val="0"/>
      <c:spPr>
        <a:solidFill>
          <a:srgbClr val="FFFFFF"/>
        </a:solidFill>
        <a:ln w="25400">
          <a:noFill/>
        </a:ln>
      </c:spPr>
      <c:txPr>
        <a:bodyPr/>
        <a:lstStyle/>
        <a:p>
          <a:pPr>
            <a:defRPr sz="1000" b="0" i="0" u="none" strike="noStrike" baseline="0">
              <a:solidFill>
                <a:srgbClr val="000000"/>
              </a:solidFill>
              <a:latin typeface="Century Gothic"/>
              <a:ea typeface="Century Gothic"/>
              <a:cs typeface="Century Gothic"/>
            </a:defRPr>
          </a:pPr>
          <a:endParaRPr lang="de-DE"/>
        </a:p>
      </c:txPr>
    </c:legend>
    <c:plotVisOnly val="1"/>
    <c:dispBlanksAs val="gap"/>
    <c:showDLblsOverMax val="0"/>
  </c:chart>
  <c:spPr>
    <a:solidFill>
      <a:srgbClr val="FFFFFF"/>
    </a:solidFill>
    <a:ln w="9525">
      <a:noFill/>
    </a:ln>
  </c:spPr>
  <c:txPr>
    <a:bodyPr/>
    <a:lstStyle/>
    <a:p>
      <a:pPr>
        <a:defRPr sz="900" b="0" i="0" u="none" strike="noStrike" baseline="0">
          <a:solidFill>
            <a:srgbClr val="000000"/>
          </a:solidFill>
          <a:latin typeface="Century Gothic"/>
          <a:ea typeface="Century Gothic"/>
          <a:cs typeface="Century Gothic"/>
        </a:defRPr>
      </a:pPr>
      <a:endParaRPr lang="de-DE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image" Target="../media/image2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62681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0015" y="4715302"/>
            <a:ext cx="4961134" cy="50777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103343" tIns="51671" rIns="103343" bIns="5167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2771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00088" y="752475"/>
            <a:ext cx="5372100" cy="37195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2064381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508000"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014413"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522413"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030413" algn="l" defTabSz="1014413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52475"/>
            <a:ext cx="5372100" cy="371951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94" y="4716892"/>
            <a:ext cx="4957976" cy="5076182"/>
          </a:xfrm>
          <a:noFill/>
          <a:ln w="9525"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752475"/>
            <a:ext cx="5373688" cy="3721100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015" y="4715302"/>
            <a:ext cx="4961134" cy="5079362"/>
          </a:xfrm>
          <a:noFill/>
          <a:ln w="9525"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752475"/>
            <a:ext cx="5368925" cy="3717925"/>
          </a:xfrm>
          <a:ln/>
        </p:spPr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0015" y="4716892"/>
            <a:ext cx="4961134" cy="507777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52475"/>
            <a:ext cx="5372100" cy="371951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94" y="4716892"/>
            <a:ext cx="4957976" cy="5076182"/>
          </a:xfrm>
          <a:noFill/>
          <a:ln w="9525"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52475"/>
            <a:ext cx="5372100" cy="371951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94" y="4716892"/>
            <a:ext cx="4957976" cy="5076182"/>
          </a:xfrm>
          <a:noFill/>
          <a:ln w="9525"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52475"/>
            <a:ext cx="5372100" cy="371951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94" y="4716892"/>
            <a:ext cx="4957976" cy="5076182"/>
          </a:xfrm>
          <a:noFill/>
          <a:ln w="9525"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0088" y="752475"/>
            <a:ext cx="5372100" cy="3719513"/>
          </a:xfrm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1594" y="4716892"/>
            <a:ext cx="4957976" cy="5076182"/>
          </a:xfrm>
          <a:noFill/>
          <a:ln w="9525"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752475"/>
            <a:ext cx="5368925" cy="3717925"/>
          </a:xfrm>
          <a:ln/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36" y="4716892"/>
            <a:ext cx="4964292" cy="5077772"/>
          </a:xfrm>
          <a:noFill/>
          <a:ln w="9525"/>
        </p:spPr>
        <p:txBody>
          <a:bodyPr/>
          <a:lstStyle/>
          <a:p>
            <a:endParaRPr lang="de-A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698500" y="752475"/>
            <a:ext cx="5372100" cy="3719513"/>
          </a:xfrm>
          <a:ln/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173" y="4718480"/>
            <a:ext cx="4954818" cy="5074593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1675" y="754063"/>
            <a:ext cx="5367338" cy="3717925"/>
          </a:xfrm>
          <a:ln/>
        </p:spPr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436" y="4715302"/>
            <a:ext cx="4964292" cy="5077772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AT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de-A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2362200" y="228600"/>
            <a:ext cx="6138863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sz="2400" smtClean="0"/>
              <a:t>                                                           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58813" y="4191000"/>
            <a:ext cx="8494712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chemeClr val="tx1"/>
                </a:solidFill>
                <a:latin typeface="Futura Bk BT"/>
              </a:rPr>
              <a:t>vorname familienname</a:t>
            </a: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658813" y="3124200"/>
            <a:ext cx="8535987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>
                <a:solidFill>
                  <a:schemeClr val="tx1"/>
                </a:solidFill>
                <a:latin typeface="Futura Bk BT"/>
              </a:rPr>
              <a:t>Überschrift</a:t>
            </a:r>
            <a:endParaRPr lang="en-US" sz="2800" b="1">
              <a:solidFill>
                <a:schemeClr val="tx1"/>
              </a:solidFill>
              <a:latin typeface="Futura Bk BT"/>
            </a:endParaRPr>
          </a:p>
        </p:txBody>
      </p:sp>
      <p:pic>
        <p:nvPicPr>
          <p:cNvPr id="5" name="Picture 34" descr="logo_vollst_d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382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658813" y="5715000"/>
            <a:ext cx="8637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tabLst>
                <a:tab pos="8377238" algn="r"/>
              </a:tabLst>
            </a:pPr>
            <a:r>
              <a:rPr lang="en-US" sz="1800" b="1">
                <a:solidFill>
                  <a:schemeClr val="tx1"/>
                </a:solidFill>
                <a:latin typeface="Futura Bk BT"/>
              </a:rPr>
              <a:t>Anlass	 Datum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6125" y="0"/>
            <a:ext cx="2109788" cy="3521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6181725" cy="35210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62000" y="0"/>
            <a:ext cx="8443913" cy="3521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2200" y="0"/>
            <a:ext cx="684371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114800" cy="1844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4114800" cy="846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29200" y="2674938"/>
            <a:ext cx="4114800" cy="846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2200" y="0"/>
            <a:ext cx="684371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676400"/>
            <a:ext cx="8382000" cy="1844675"/>
          </a:xfrm>
        </p:spPr>
        <p:txBody>
          <a:bodyPr/>
          <a:lstStyle/>
          <a:p>
            <a:pPr lvl="0"/>
            <a:endParaRPr lang="de-AT" noProof="0" smtClean="0"/>
          </a:p>
        </p:txBody>
      </p:sp>
    </p:spTree>
    <p:extLst>
      <p:ext uri="{BB962C8B-B14F-4D97-AF65-F5344CB8AC3E}">
        <p14:creationId xmlns:p14="http://schemas.microsoft.com/office/powerpoint/2010/main" val="15104388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9"/>
          <p:cNvSpPr txBox="1">
            <a:spLocks noChangeArrowheads="1"/>
          </p:cNvSpPr>
          <p:nvPr/>
        </p:nvSpPr>
        <p:spPr bwMode="auto">
          <a:xfrm>
            <a:off x="2362200" y="228600"/>
            <a:ext cx="6138863" cy="45720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>
              <a:defRPr/>
            </a:pPr>
            <a:r>
              <a:rPr lang="de-DE" sz="2400" smtClean="0"/>
              <a:t>                                                           </a:t>
            </a:r>
          </a:p>
        </p:txBody>
      </p:sp>
      <p:sp>
        <p:nvSpPr>
          <p:cNvPr id="3" name="Rectangle 32"/>
          <p:cNvSpPr>
            <a:spLocks noChangeArrowheads="1"/>
          </p:cNvSpPr>
          <p:nvPr/>
        </p:nvSpPr>
        <p:spPr bwMode="auto">
          <a:xfrm>
            <a:off x="658813" y="4191000"/>
            <a:ext cx="8494712" cy="390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200" b="1">
                <a:solidFill>
                  <a:srgbClr val="000000"/>
                </a:solidFill>
                <a:latin typeface="Futura Bk BT"/>
              </a:rPr>
              <a:t>vorname familienname</a:t>
            </a:r>
          </a:p>
        </p:txBody>
      </p:sp>
      <p:sp>
        <p:nvSpPr>
          <p:cNvPr id="4" name="Rectangle 33"/>
          <p:cNvSpPr>
            <a:spLocks noChangeArrowheads="1"/>
          </p:cNvSpPr>
          <p:nvPr/>
        </p:nvSpPr>
        <p:spPr bwMode="auto">
          <a:xfrm>
            <a:off x="658813" y="3124200"/>
            <a:ext cx="8535987" cy="558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800" b="1">
                <a:solidFill>
                  <a:srgbClr val="000000"/>
                </a:solidFill>
                <a:latin typeface="Futura Bk BT"/>
              </a:rPr>
              <a:t>Überschrift</a:t>
            </a:r>
            <a:endParaRPr lang="en-US" sz="2800" b="1">
              <a:solidFill>
                <a:srgbClr val="000000"/>
              </a:solidFill>
              <a:latin typeface="Futura Bk BT"/>
            </a:endParaRPr>
          </a:p>
        </p:txBody>
      </p:sp>
      <p:pic>
        <p:nvPicPr>
          <p:cNvPr id="5" name="Picture 34" descr="logo_vollst_d_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382000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5"/>
          <p:cNvSpPr>
            <a:spLocks noChangeArrowheads="1"/>
          </p:cNvSpPr>
          <p:nvPr/>
        </p:nvSpPr>
        <p:spPr bwMode="auto">
          <a:xfrm>
            <a:off x="658813" y="5715000"/>
            <a:ext cx="8637587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  <a:tabLst>
                <a:tab pos="8377238" algn="r"/>
              </a:tabLst>
            </a:pPr>
            <a:r>
              <a:rPr lang="en-US" sz="1800" b="1">
                <a:solidFill>
                  <a:srgbClr val="000000"/>
                </a:solidFill>
                <a:latin typeface="Futura Bk BT"/>
              </a:rPr>
              <a:t>Anlass	 Datum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114800" cy="184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114800" cy="184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96125" y="0"/>
            <a:ext cx="2109788" cy="352107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762000" y="0"/>
            <a:ext cx="6181725" cy="352107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762000" y="0"/>
            <a:ext cx="8443913" cy="35210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2200" y="0"/>
            <a:ext cx="684371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762000" y="1676400"/>
            <a:ext cx="8382000" cy="1844675"/>
          </a:xfrm>
        </p:spPr>
        <p:txBody>
          <a:bodyPr/>
          <a:lstStyle/>
          <a:p>
            <a:pPr lvl="0"/>
            <a:endParaRPr lang="de-AT" noProof="0" smtClean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62200" y="0"/>
            <a:ext cx="6843713" cy="11430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114800" cy="1844675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29200" y="1676400"/>
            <a:ext cx="4114800" cy="846138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29200" y="2674938"/>
            <a:ext cx="4114800" cy="846137"/>
          </a:xfr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62000" y="1676400"/>
            <a:ext cx="4114800" cy="184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29200" y="1676400"/>
            <a:ext cx="4114800" cy="1844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184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Text Box 39"/>
          <p:cNvSpPr txBox="1">
            <a:spLocks noChangeArrowheads="1"/>
          </p:cNvSpPr>
          <p:nvPr/>
        </p:nvSpPr>
        <p:spPr bwMode="auto">
          <a:xfrm>
            <a:off x="4672013" y="6565900"/>
            <a:ext cx="5699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D0A911CB-8C9C-463E-99A1-0349DCFC7C7C}" type="slidenum">
              <a:rPr lang="de-AT" sz="800" smtClean="0">
                <a:solidFill>
                  <a:schemeClr val="tx1"/>
                </a:solidFill>
                <a:latin typeface="Century Gothic" pitchFamily="34" charset="0"/>
              </a:rPr>
              <a:pPr algn="ctr">
                <a:spcBef>
                  <a:spcPct val="50000"/>
                </a:spcBef>
                <a:defRPr/>
              </a:pPr>
              <a:t>‹Nr.›</a:t>
            </a:fld>
            <a:endParaRPr lang="de-AT" sz="80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28" name="Text Box 50"/>
          <p:cNvSpPr txBox="1">
            <a:spLocks noChangeArrowheads="1"/>
          </p:cNvSpPr>
          <p:nvPr/>
        </p:nvSpPr>
        <p:spPr bwMode="auto">
          <a:xfrm>
            <a:off x="1371600" y="6443663"/>
            <a:ext cx="184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sp>
        <p:nvSpPr>
          <p:cNvPr id="1029" name="Line 53"/>
          <p:cNvSpPr>
            <a:spLocks noChangeShapeType="1"/>
          </p:cNvSpPr>
          <p:nvPr/>
        </p:nvSpPr>
        <p:spPr bwMode="auto">
          <a:xfrm>
            <a:off x="762000" y="1143000"/>
            <a:ext cx="8370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1030" name="Rectangle 55"/>
          <p:cNvSpPr>
            <a:spLocks noChangeArrowheads="1"/>
          </p:cNvSpPr>
          <p:nvPr/>
        </p:nvSpPr>
        <p:spPr bwMode="auto">
          <a:xfrm>
            <a:off x="8482013" y="6524625"/>
            <a:ext cx="74612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fld id="{8B9D2063-89B5-4E69-96A3-55C099156077}" type="datetime1">
              <a:rPr lang="de-AT" sz="800">
                <a:solidFill>
                  <a:srgbClr val="000000"/>
                </a:solidFill>
                <a:latin typeface="Century Gothic" pitchFamily="34" charset="0"/>
              </a:rPr>
              <a:pPr algn="r"/>
              <a:t>15.03.2014</a:t>
            </a:fld>
            <a:endParaRPr lang="de-AT" sz="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31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0"/>
            <a:ext cx="684371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1032" name="Text Box 57"/>
          <p:cNvSpPr txBox="1">
            <a:spLocks noChangeArrowheads="1"/>
          </p:cNvSpPr>
          <p:nvPr/>
        </p:nvSpPr>
        <p:spPr bwMode="auto">
          <a:xfrm>
            <a:off x="762000" y="6569075"/>
            <a:ext cx="569913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AT" sz="800" smtClean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1033" name="Text Box 72"/>
          <p:cNvSpPr txBox="1">
            <a:spLocks noChangeArrowheads="1"/>
          </p:cNvSpPr>
          <p:nvPr/>
        </p:nvSpPr>
        <p:spPr bwMode="auto">
          <a:xfrm>
            <a:off x="685800" y="304800"/>
            <a:ext cx="18288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AT" sz="2000" b="1" smtClean="0">
                <a:solidFill>
                  <a:schemeClr val="tx1"/>
                </a:solidFill>
                <a:latin typeface="Century Gothic" pitchFamily="34" charset="0"/>
              </a:rPr>
              <a:t>Stephan Schulmeister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0" r:id="rId1"/>
    <p:sldLayoutId id="2147485674" r:id="rId2"/>
    <p:sldLayoutId id="2147485675" r:id="rId3"/>
    <p:sldLayoutId id="2147485676" r:id="rId4"/>
    <p:sldLayoutId id="2147485677" r:id="rId5"/>
    <p:sldLayoutId id="2147485678" r:id="rId6"/>
    <p:sldLayoutId id="2147485679" r:id="rId7"/>
    <p:sldLayoutId id="2147485680" r:id="rId8"/>
    <p:sldLayoutId id="2147485681" r:id="rId9"/>
    <p:sldLayoutId id="2147485682" r:id="rId10"/>
    <p:sldLayoutId id="2147485683" r:id="rId11"/>
    <p:sldLayoutId id="2147485684" r:id="rId12"/>
    <p:sldLayoutId id="2147485685" r:id="rId13"/>
    <p:sldLayoutId id="2147485702" r:id="rId14"/>
  </p:sldLayoutIdLst>
  <p:txStyles>
    <p:titleStyle>
      <a:lvl1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2pPr>
      <a:lvl3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3pPr>
      <a:lvl4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4pPr>
      <a:lvl5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5pPr>
      <a:lvl6pPr marL="4572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6pPr>
      <a:lvl7pPr marL="9144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7pPr>
      <a:lvl8pPr marL="13716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8pPr>
      <a:lvl9pPr marL="18288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563563" indent="-2238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2pPr>
      <a:lvl3pPr marL="936625" indent="-179388" algn="l" rtl="0" eaLnBrk="0" fontAlgn="base" hangingPunct="0">
        <a:spcBef>
          <a:spcPct val="25000"/>
        </a:spcBef>
        <a:spcAft>
          <a:spcPct val="0"/>
        </a:spcAft>
        <a:buClr>
          <a:srgbClr val="003399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330325" indent="-187325" algn="l" rtl="0" eaLnBrk="0" fontAlgn="base" hangingPunct="0">
        <a:spcBef>
          <a:spcPct val="25000"/>
        </a:spcBef>
        <a:spcAft>
          <a:spcPct val="0"/>
        </a:spcAft>
        <a:buClr>
          <a:srgbClr val="2F5335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16811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21383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5955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0527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5099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676400"/>
            <a:ext cx="8382000" cy="1844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7" name="Text Box 39"/>
          <p:cNvSpPr txBox="1">
            <a:spLocks noChangeArrowheads="1"/>
          </p:cNvSpPr>
          <p:nvPr/>
        </p:nvSpPr>
        <p:spPr bwMode="auto">
          <a:xfrm>
            <a:off x="4672013" y="6565900"/>
            <a:ext cx="569912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fld id="{8F6FAB7A-E2F7-4DFE-8DEB-B7C5F0A2CBAE}" type="slidenum">
              <a:rPr lang="de-AT" sz="800" smtClean="0">
                <a:solidFill>
                  <a:srgbClr val="000000"/>
                </a:solidFill>
                <a:latin typeface="Century Gothic" pitchFamily="34" charset="0"/>
              </a:rPr>
              <a:pPr algn="ctr">
                <a:spcBef>
                  <a:spcPct val="50000"/>
                </a:spcBef>
                <a:defRPr/>
              </a:pPr>
              <a:t>‹Nr.›</a:t>
            </a:fld>
            <a:endParaRPr lang="de-AT" sz="8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28" name="Text Box 50"/>
          <p:cNvSpPr txBox="1">
            <a:spLocks noChangeArrowheads="1"/>
          </p:cNvSpPr>
          <p:nvPr/>
        </p:nvSpPr>
        <p:spPr bwMode="auto">
          <a:xfrm>
            <a:off x="1371600" y="6443663"/>
            <a:ext cx="184150" cy="304800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defRPr/>
            </a:pPr>
            <a:endParaRPr lang="de-DE" smtClean="0"/>
          </a:p>
        </p:txBody>
      </p:sp>
      <p:sp>
        <p:nvSpPr>
          <p:cNvPr id="2053" name="Line 53"/>
          <p:cNvSpPr>
            <a:spLocks noChangeShapeType="1"/>
          </p:cNvSpPr>
          <p:nvPr/>
        </p:nvSpPr>
        <p:spPr bwMode="auto">
          <a:xfrm>
            <a:off x="762000" y="1143000"/>
            <a:ext cx="83708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AT"/>
          </a:p>
        </p:txBody>
      </p:sp>
      <p:sp>
        <p:nvSpPr>
          <p:cNvPr id="2054" name="Rectangle 55"/>
          <p:cNvSpPr>
            <a:spLocks noChangeArrowheads="1"/>
          </p:cNvSpPr>
          <p:nvPr/>
        </p:nvSpPr>
        <p:spPr bwMode="auto">
          <a:xfrm>
            <a:off x="8482013" y="6524625"/>
            <a:ext cx="746125" cy="214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r"/>
            <a:fld id="{D93681CD-92FA-427C-BC05-70694499B039}" type="datetime1">
              <a:rPr lang="de-AT" sz="800">
                <a:solidFill>
                  <a:srgbClr val="000000"/>
                </a:solidFill>
                <a:latin typeface="Century Gothic" pitchFamily="34" charset="0"/>
              </a:rPr>
              <a:pPr algn="r"/>
              <a:t>15.03.2014</a:t>
            </a:fld>
            <a:endParaRPr lang="de-AT" sz="80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2055" name="Rectangle 56"/>
          <p:cNvSpPr>
            <a:spLocks noGrp="1" noChangeArrowheads="1"/>
          </p:cNvSpPr>
          <p:nvPr>
            <p:ph type="title"/>
          </p:nvPr>
        </p:nvSpPr>
        <p:spPr bwMode="auto">
          <a:xfrm>
            <a:off x="2362200" y="0"/>
            <a:ext cx="6843713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</a:t>
            </a:r>
          </a:p>
        </p:txBody>
      </p:sp>
      <p:sp>
        <p:nvSpPr>
          <p:cNvPr id="1032" name="Text Box 57"/>
          <p:cNvSpPr txBox="1">
            <a:spLocks noChangeArrowheads="1"/>
          </p:cNvSpPr>
          <p:nvPr/>
        </p:nvSpPr>
        <p:spPr bwMode="auto">
          <a:xfrm>
            <a:off x="762000" y="6569075"/>
            <a:ext cx="569913" cy="122238"/>
          </a:xfrm>
          <a:prstGeom prst="rect">
            <a:avLst/>
          </a:prstGeom>
          <a:noFill/>
          <a:ln>
            <a:noFill/>
          </a:ln>
          <a:extLst/>
        </p:spPr>
        <p:txBody>
          <a:bodyPr lIns="0" tIns="0" rIns="0" bIns="0"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AT" sz="800" smtClean="0">
              <a:solidFill>
                <a:srgbClr val="000000"/>
              </a:solidFill>
              <a:latin typeface="Century Gothic" pitchFamily="34" charset="0"/>
            </a:endParaRPr>
          </a:p>
        </p:txBody>
      </p:sp>
      <p:sp>
        <p:nvSpPr>
          <p:cNvPr id="1033" name="Text Box 72"/>
          <p:cNvSpPr txBox="1">
            <a:spLocks noChangeArrowheads="1"/>
          </p:cNvSpPr>
          <p:nvPr/>
        </p:nvSpPr>
        <p:spPr bwMode="auto">
          <a:xfrm>
            <a:off x="685800" y="304800"/>
            <a:ext cx="1828800" cy="70167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de-AT" sz="2000" b="1" smtClean="0">
                <a:solidFill>
                  <a:srgbClr val="000000"/>
                </a:solidFill>
                <a:latin typeface="Century Gothic" pitchFamily="34" charset="0"/>
              </a:rPr>
              <a:t>Stephan Schulmeister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01" r:id="rId1"/>
    <p:sldLayoutId id="2147485687" r:id="rId2"/>
    <p:sldLayoutId id="2147485688" r:id="rId3"/>
    <p:sldLayoutId id="2147485689" r:id="rId4"/>
    <p:sldLayoutId id="2147485690" r:id="rId5"/>
    <p:sldLayoutId id="2147485691" r:id="rId6"/>
    <p:sldLayoutId id="2147485692" r:id="rId7"/>
    <p:sldLayoutId id="2147485693" r:id="rId8"/>
    <p:sldLayoutId id="2147485694" r:id="rId9"/>
    <p:sldLayoutId id="2147485695" r:id="rId10"/>
    <p:sldLayoutId id="2147485696" r:id="rId11"/>
    <p:sldLayoutId id="2147485697" r:id="rId12"/>
    <p:sldLayoutId id="2147485698" r:id="rId13"/>
    <p:sldLayoutId id="2147485699" r:id="rId14"/>
  </p:sldLayoutIdLst>
  <p:txStyles>
    <p:titleStyle>
      <a:lvl1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+mj-lt"/>
          <a:ea typeface="+mj-ea"/>
          <a:cs typeface="+mj-cs"/>
        </a:defRPr>
      </a:lvl1pPr>
      <a:lvl2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2pPr>
      <a:lvl3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3pPr>
      <a:lvl4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4pPr>
      <a:lvl5pPr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5pPr>
      <a:lvl6pPr marL="4572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6pPr>
      <a:lvl7pPr marL="9144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7pPr>
      <a:lvl8pPr marL="13716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8pPr>
      <a:lvl9pPr marL="1828800" algn="r" defTabSz="947738" rtl="0" eaLnBrk="0" fontAlgn="base" hangingPunct="0">
        <a:spcBef>
          <a:spcPct val="0"/>
        </a:spcBef>
        <a:spcAft>
          <a:spcPct val="0"/>
        </a:spcAft>
        <a:tabLst>
          <a:tab pos="8464550" algn="r"/>
        </a:tabLst>
        <a:defRPr sz="2800" b="1">
          <a:solidFill>
            <a:schemeClr val="accent2"/>
          </a:solidFill>
          <a:latin typeface="Century Gothic" pitchFamily="34" charset="0"/>
        </a:defRPr>
      </a:lvl9pPr>
    </p:titleStyle>
    <p:bodyStyle>
      <a:lvl1pPr marL="225425" indent="-225425" algn="l" rtl="0" eaLnBrk="0" fontAlgn="base" hangingPunct="0">
        <a:lnSpc>
          <a:spcPct val="90000"/>
        </a:lnSpc>
        <a:spcBef>
          <a:spcPct val="5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600" b="1">
          <a:solidFill>
            <a:schemeClr val="tx1"/>
          </a:solidFill>
          <a:latin typeface="+mn-lt"/>
          <a:ea typeface="+mn-ea"/>
          <a:cs typeface="+mn-cs"/>
        </a:defRPr>
      </a:lvl1pPr>
      <a:lvl2pPr marL="563563" indent="-223838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l"/>
        <a:defRPr sz="2400" b="1">
          <a:solidFill>
            <a:schemeClr val="tx1"/>
          </a:solidFill>
          <a:latin typeface="+mn-lt"/>
        </a:defRPr>
      </a:lvl2pPr>
      <a:lvl3pPr marL="936625" indent="-179388" algn="l" rtl="0" eaLnBrk="0" fontAlgn="base" hangingPunct="0">
        <a:spcBef>
          <a:spcPct val="25000"/>
        </a:spcBef>
        <a:spcAft>
          <a:spcPct val="0"/>
        </a:spcAft>
        <a:buClr>
          <a:srgbClr val="003399"/>
        </a:buClr>
        <a:buSzPct val="50000"/>
        <a:buFont typeface="Wingdings" pitchFamily="2" charset="2"/>
        <a:defRPr sz="2000">
          <a:solidFill>
            <a:schemeClr val="tx1"/>
          </a:solidFill>
          <a:latin typeface="+mn-lt"/>
        </a:defRPr>
      </a:lvl3pPr>
      <a:lvl4pPr marL="1330325" indent="-187325" algn="l" rtl="0" eaLnBrk="0" fontAlgn="base" hangingPunct="0">
        <a:spcBef>
          <a:spcPct val="25000"/>
        </a:spcBef>
        <a:spcAft>
          <a:spcPct val="0"/>
        </a:spcAft>
        <a:buClr>
          <a:srgbClr val="2F5335"/>
        </a:buClr>
        <a:buSzPct val="60000"/>
        <a:buFont typeface="Wingdings" pitchFamily="2" charset="2"/>
        <a:defRPr>
          <a:solidFill>
            <a:schemeClr val="tx1"/>
          </a:solidFill>
          <a:latin typeface="+mn-lt"/>
        </a:defRPr>
      </a:lvl4pPr>
      <a:lvl5pPr marL="16811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5pPr>
      <a:lvl6pPr marL="21383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6pPr>
      <a:lvl7pPr marL="25955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7pPr>
      <a:lvl8pPr marL="30527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8pPr>
      <a:lvl9pPr marL="3509963" indent="-160338" algn="l" rtl="0" eaLnBrk="0" fontAlgn="base" hangingPunct="0">
        <a:spcBef>
          <a:spcPct val="25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file:///\\commons.wsr.ac.at\common\user\schulm\Mifri\2012_17\tatjana_zei_endg_2012.xlsx!abb4n!%5btatjana_zei_endg_2012.xlsx%5dabb4n%20Chart%2011-1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ick_12_04_13\Vortr&#228;ge\wifo_24_11_2008.xls!abb9_ppp!%5bwifo_24_11_2008.xls%5dabb9_ppp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7.emf"/><Relationship Id="rId4" Type="http://schemas.openxmlformats.org/officeDocument/2006/relationships/oleObject" Target="file:///\\commons.wsr.ac.at\common\user\schulm\Projekte\ComSpec\zei\zei_oil.xls!zei3%20deutsch!%5bzei_oil.xls%5dzei3%20deutsch%20Chart%201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ojekte\ComSpec\zei\fig_wheat.xls!z1c!%5bfig_wheat.xls%5dz1c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file:///E:\WorkingPapersNeu\FinSpec_IMF\tabs%20graphs.xlsx!fig4%20zdolleuro%20ppp%20(2)!%5btabs%20graphs.xlsx%5dfig4%20zdolleuro%20ppp%20(2)%20Chart%201" TargetMode="External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ojekte\FT-Daten\cds.xlsx!rend_ppp_deutsch!%5bcds.xlsx%5drend_ppp_deutsch%20Diagramm%203" TargetMode="Externa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file:///E:\Projekte\FTT_AK\tabfig_ftt_ak.xlsx!fig1a_ppp!%5btabfig_ftt_ak.xlsx%5dfig1a_ppp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2.emf"/><Relationship Id="rId5" Type="http://schemas.openxmlformats.org/officeDocument/2006/relationships/oleObject" Target="file:///E:\Projekte\FTT_AK\tabfig_ftt_ak.xlsx!fig1b_ppp!%5btabfig_ftt_ak.xlsx%5dfig1b_ppp%20Chart%201" TargetMode="External"/><Relationship Id="rId4" Type="http://schemas.openxmlformats.org/officeDocument/2006/relationships/image" Target="../media/image1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3.emf"/><Relationship Id="rId4" Type="http://schemas.openxmlformats.org/officeDocument/2006/relationships/oleObject" Target="file:///E:\daten\Finanzierungsrechnung\z_akkumulation.xlsx!zei%20ppp!%5bz_akkumulation.xlsx%5dzei%20ppp%20Diagramm%203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.wsr.ac.at\common\user\schulm\vortrag\journals\Intervention\abbildungen.xls!abb11aEng%20(3)!%5babbildungen.xls%5dabb11aEng%20(3)%20Chart%20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file:///F:\Stick_12_04_13\Buchbeitr&#228;ge\priewe_10_13.xlsx!abb2%20(2)!%5bpriewe_10_13.xlsx%5dabb2%20(2)%20Diagramm%201" TargetMode="Externa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6.emf"/><Relationship Id="rId5" Type="http://schemas.openxmlformats.org/officeDocument/2006/relationships/oleObject" Target="file:///F:\Stick_12_04_13\Buchbeitr&#228;ge\priewe_10_13.xlsx!abb2%20(2)!%5bpriewe_10_13.xlsx%5dabb2%20(2)%20Diagramm%202" TargetMode="External"/><Relationship Id="rId4" Type="http://schemas.openxmlformats.org/officeDocument/2006/relationships/image" Target="../media/image1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file:///\\commons.wsr.ac.at\common\user\schulm\vortrag\WorkingPapersNeu\EMF\fig_emf.xlsx!abb34_ppp!%5bfig_emf.xlsx%5dabb34_ppp%20Chart%202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emf"/><Relationship Id="rId5" Type="http://schemas.openxmlformats.org/officeDocument/2006/relationships/oleObject" Target="file:///\\commons.wsr.ac.at\common\user\schulm\vortrag\WorkingPapersNeu\EMF\fig_emf.xlsx!abb34_ppp!%5bfig_emf.xlsx%5dabb34_ppp%20Chart%204" TargetMode="External"/><Relationship Id="rId4" Type="http://schemas.openxmlformats.org/officeDocument/2006/relationships/image" Target="../media/image17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file:///\\commons.wsr.ac.at\common\user\schulm\WorkingPapersNeu\EMF\fig_emf.xlsx!abb34_ppp%20(2)!%5bfig_emf.xlsx%5dabb34_ppp%20(2)%20Chart%204" TargetMode="External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file:///\\commons.wsr.ac.at\common\user\schulm\WorkingPapersNeu\EMF\fig_emf.xlsx!abb34_ppp%20(2)!%5bfig_emf.xlsx%5dabb34_ppp%20(2)%20Chart%203" TargetMode="External"/><Relationship Id="rId5" Type="http://schemas.openxmlformats.org/officeDocument/2006/relationships/image" Target="../media/image2.emf"/><Relationship Id="rId4" Type="http://schemas.openxmlformats.org/officeDocument/2006/relationships/oleObject" Target="file:///\\commons.wsr.ac.at\common\user\schulm\WorkingPapersNeu\EMF\fig_emf.xlsx!abb34_ppp%20(2)!%5bfig_emf.xlsx%5dabb34_ppp%20(2)%20Chart%202" TargetMode="External"/><Relationship Id="rId9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5123"/>
          <p:cNvSpPr>
            <a:spLocks noChangeArrowheads="1"/>
          </p:cNvSpPr>
          <p:nvPr/>
        </p:nvSpPr>
        <p:spPr bwMode="auto">
          <a:xfrm>
            <a:off x="587148" y="1470273"/>
            <a:ext cx="8570913" cy="47756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solidFill>
                  <a:schemeClr val="tx1"/>
                </a:solidFill>
                <a:latin typeface="Century Gothic" pitchFamily="34" charset="0"/>
              </a:rPr>
              <a:t>Stephan </a:t>
            </a:r>
            <a:r>
              <a:rPr lang="en-US" sz="2800" b="1" dirty="0" err="1">
                <a:solidFill>
                  <a:schemeClr val="tx1"/>
                </a:solidFill>
                <a:latin typeface="Century Gothic" pitchFamily="34" charset="0"/>
              </a:rPr>
              <a:t>Schulmeister</a:t>
            </a:r>
            <a:endParaRPr lang="en-US" sz="28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23" name="Rectangle 5126"/>
          <p:cNvSpPr>
            <a:spLocks noChangeArrowheads="1"/>
          </p:cNvSpPr>
          <p:nvPr/>
        </p:nvSpPr>
        <p:spPr bwMode="auto">
          <a:xfrm>
            <a:off x="491122" y="2666686"/>
            <a:ext cx="8839200" cy="29828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r>
              <a:rPr lang="de-DE" sz="3600" b="1" dirty="0" smtClean="0">
                <a:solidFill>
                  <a:schemeClr val="tx1"/>
                </a:solidFill>
                <a:latin typeface="Century Gothic" pitchFamily="34" charset="0"/>
              </a:rPr>
              <a:t>Vor dem nächsten Krisenschub – die Theorien der Ökonomen als Teil der Krankheit</a:t>
            </a:r>
            <a:r>
              <a:rPr lang="de-AT" sz="3600" dirty="0"/>
              <a:t> </a:t>
            </a:r>
          </a:p>
          <a:p>
            <a:r>
              <a:rPr lang="de-AT" sz="4000" b="1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de-AT" sz="4000" b="1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de-AT" sz="4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5124" name="Rectangle 5141"/>
          <p:cNvSpPr>
            <a:spLocks noChangeArrowheads="1"/>
          </p:cNvSpPr>
          <p:nvPr/>
        </p:nvSpPr>
        <p:spPr bwMode="auto">
          <a:xfrm>
            <a:off x="591928" y="5143005"/>
            <a:ext cx="863758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de-AT" sz="2000" b="1" dirty="0" smtClean="0">
                <a:solidFill>
                  <a:schemeClr val="tx1"/>
                </a:solidFill>
                <a:latin typeface="Century Gothic" pitchFamily="34" charset="0"/>
              </a:rPr>
              <a:t>Vortrag im </a:t>
            </a:r>
            <a:r>
              <a:rPr lang="de-AT" sz="2000" b="1" dirty="0" smtClean="0">
                <a:solidFill>
                  <a:schemeClr val="tx1"/>
                </a:solidFill>
                <a:latin typeface="Century Gothic" pitchFamily="34" charset="0"/>
              </a:rPr>
              <a:t>Wirtschaftsmuseum in Wien am 18. März 2014</a:t>
            </a:r>
            <a:endParaRPr lang="en-US" sz="2000" b="1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8" name="Rechteck 7"/>
          <p:cNvSpPr/>
          <p:nvPr/>
        </p:nvSpPr>
        <p:spPr bwMode="auto">
          <a:xfrm>
            <a:off x="533400" y="381000"/>
            <a:ext cx="9067800" cy="6172200"/>
          </a:xfrm>
          <a:prstGeom prst="rect">
            <a:avLst/>
          </a:prstGeom>
          <a:noFill/>
          <a:ln w="793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AT" sz="1400" b="0" i="0" u="none" strike="noStrike" cap="none" normalizeH="0" baseline="0" smtClean="0">
              <a:ln>
                <a:noFill/>
              </a:ln>
              <a:solidFill>
                <a:srgbClr val="000099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843713" cy="1295400"/>
          </a:xfrm>
        </p:spPr>
        <p:txBody>
          <a:bodyPr/>
          <a:lstStyle/>
          <a:p>
            <a:r>
              <a:rPr lang="en-GB" smtClean="0"/>
              <a:t>Dollarkurs und Ölpreis</a:t>
            </a:r>
            <a:endParaRPr lang="de-AT" smtClean="0"/>
          </a:p>
        </p:txBody>
      </p:sp>
      <p:sp>
        <p:nvSpPr>
          <p:cNvPr id="30724" name="Text Box 3"/>
          <p:cNvSpPr txBox="1">
            <a:spLocks noChangeArrowheads="1"/>
          </p:cNvSpPr>
          <p:nvPr/>
        </p:nvSpPr>
        <p:spPr bwMode="auto">
          <a:xfrm>
            <a:off x="647700" y="5943600"/>
            <a:ext cx="23749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endParaRPr lang="de-AT">
              <a:solidFill>
                <a:schemeClr val="tx1"/>
              </a:solidFill>
            </a:endParaRPr>
          </a:p>
        </p:txBody>
      </p:sp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1546225" y="6245225"/>
            <a:ext cx="16478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99"/>
                </a:solidFill>
                <a:latin typeface="Arial" pitchFamily="34" charset="0"/>
              </a:defRPr>
            </a:lvl1pPr>
            <a:lvl2pPr marL="742950" indent="-285750">
              <a:defRPr sz="1400">
                <a:solidFill>
                  <a:srgbClr val="000099"/>
                </a:solidFill>
                <a:latin typeface="Arial" pitchFamily="34" charset="0"/>
              </a:defRPr>
            </a:lvl2pPr>
            <a:lvl3pPr marL="11430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3pPr>
            <a:lvl4pPr marL="16002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4pPr>
            <a:lvl5pPr marL="2057400" indent="-228600">
              <a:defRPr sz="1400">
                <a:solidFill>
                  <a:srgbClr val="000099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99"/>
                </a:solidFill>
                <a:latin typeface="Arial" pitchFamily="34" charset="0"/>
              </a:defRPr>
            </a:lvl9pPr>
          </a:lstStyle>
          <a:p>
            <a:r>
              <a:rPr lang="de-AT" sz="1100">
                <a:solidFill>
                  <a:schemeClr val="tx1"/>
                </a:solidFill>
                <a:latin typeface="Century Gothic" pitchFamily="34" charset="0"/>
              </a:rPr>
              <a:t>Q: Wifo-Datenbank</a:t>
            </a:r>
            <a:r>
              <a:rPr lang="de-AT">
                <a:latin typeface="Century Gothic" pitchFamily="34" charset="0"/>
              </a:rPr>
              <a:t>.</a:t>
            </a:r>
          </a:p>
        </p:txBody>
      </p:sp>
      <p:sp>
        <p:nvSpPr>
          <p:cNvPr id="30726" name="Rechteck 7"/>
          <p:cNvSpPr>
            <a:spLocks noChangeArrowheads="1"/>
          </p:cNvSpPr>
          <p:nvPr/>
        </p:nvSpPr>
        <p:spPr bwMode="auto">
          <a:xfrm>
            <a:off x="1524000" y="6477000"/>
            <a:ext cx="281463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de-DE" sz="1100">
                <a:solidFill>
                  <a:schemeClr val="tx1"/>
                </a:solidFill>
                <a:latin typeface="Century Gothic" pitchFamily="34" charset="0"/>
              </a:rPr>
              <a:t>1) Gegenüber DM, Franc, Pfund, Yen.</a:t>
            </a:r>
            <a:endParaRPr lang="de-AT" sz="1100">
              <a:solidFill>
                <a:schemeClr val="tx1"/>
              </a:solidFill>
              <a:latin typeface="Century Gothic" pitchFamily="34" charset="0"/>
            </a:endParaRPr>
          </a:p>
        </p:txBody>
      </p:sp>
      <p:graphicFrame>
        <p:nvGraphicFramePr>
          <p:cNvPr id="3072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7679162"/>
              </p:ext>
            </p:extLst>
          </p:nvPr>
        </p:nvGraphicFramePr>
        <p:xfrm>
          <a:off x="990600" y="1306513"/>
          <a:ext cx="7543799" cy="4921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03" name="Worksheet" r:id="rId4" imgW="6086475" imgH="4238744" progId="Excel.Sheet.8">
                  <p:link updateAutomatic="1"/>
                </p:oleObj>
              </mc:Choice>
              <mc:Fallback>
                <p:oleObj name="Worksheet" r:id="rId4" imgW="6086475" imgH="4238744" progId="Excel.Sheet.8">
                  <p:link updateAutomatic="1"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306513"/>
                        <a:ext cx="7543799" cy="4921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9947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altLang="de-DE" smtClean="0"/>
              <a:t> Aktienkurse in Deutschland, Großbritannien und den USA</a:t>
            </a:r>
          </a:p>
        </p:txBody>
      </p:sp>
      <p:graphicFrame>
        <p:nvGraphicFramePr>
          <p:cNvPr id="15363" name="Object 5"/>
          <p:cNvGraphicFramePr>
            <a:graphicFrameLocks noChangeAspect="1"/>
          </p:cNvGraphicFramePr>
          <p:nvPr/>
        </p:nvGraphicFramePr>
        <p:xfrm>
          <a:off x="1524000" y="1341438"/>
          <a:ext cx="6491288" cy="5287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54" name="Worksheet" r:id="rId3" imgW="5915101" imgH="4886460" progId="Excel.Sheet.8">
                  <p:link updateAutomatic="1"/>
                </p:oleObj>
              </mc:Choice>
              <mc:Fallback>
                <p:oleObj name="Worksheet" r:id="rId3" imgW="5915101" imgH="488646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341438"/>
                        <a:ext cx="6491288" cy="5287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194698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Spekulationssystem: Erdölfutures</a:t>
            </a:r>
            <a:endParaRPr lang="de-AT" smtClean="0"/>
          </a:p>
        </p:txBody>
      </p:sp>
      <p:graphicFrame>
        <p:nvGraphicFramePr>
          <p:cNvPr id="512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4923970"/>
              </p:ext>
            </p:extLst>
          </p:nvPr>
        </p:nvGraphicFramePr>
        <p:xfrm>
          <a:off x="1143000" y="1219200"/>
          <a:ext cx="7696200" cy="534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9" name="Worksheet" r:id="rId4" imgW="5915025" imgH="5533906" progId="Excel.Sheet.8">
                  <p:link updateAutomatic="1"/>
                </p:oleObj>
              </mc:Choice>
              <mc:Fallback>
                <p:oleObj name="Worksheet" r:id="rId4" imgW="5915025" imgH="5533906" progId="Excel.Sheet.8">
                  <p:link updateAutomatic="1"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7696200" cy="5346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936476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Futures-Preise: Weizen</a:t>
            </a:r>
            <a:endParaRPr lang="de-AT" smtClean="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815975" y="1273175"/>
          <a:ext cx="8223250" cy="5256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14" name="Worksheet" r:id="rId3" imgW="5305408" imgH="3390794" progId="Excel.Sheet.8">
                  <p:link updateAutomatic="1"/>
                </p:oleObj>
              </mc:Choice>
              <mc:Fallback>
                <p:oleObj name="Worksheet" r:id="rId3" imgW="5305408" imgH="3390794" progId="Excel.Sheet.8">
                  <p:link updateAutomatic="1"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975" y="1273175"/>
                        <a:ext cx="8223250" cy="5256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Spekulationssystem für den </a:t>
            </a:r>
            <a:br>
              <a:rPr lang="de-DE" smtClean="0"/>
            </a:br>
            <a:r>
              <a:rPr lang="de-DE" smtClean="0"/>
              <a:t>Dollar-Euro-Kurs</a:t>
            </a:r>
            <a:endParaRPr lang="de-AT" smtClean="0"/>
          </a:p>
        </p:txBody>
      </p:sp>
      <p:graphicFrame>
        <p:nvGraphicFramePr>
          <p:cNvPr id="10243" name="Object 2"/>
          <p:cNvGraphicFramePr>
            <a:graphicFrameLocks noChangeAspect="1"/>
          </p:cNvGraphicFramePr>
          <p:nvPr/>
        </p:nvGraphicFramePr>
        <p:xfrm>
          <a:off x="1447800" y="1193800"/>
          <a:ext cx="6934200" cy="538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8" name="Worksheet" r:id="rId3" imgW="5848384" imgH="4543394" progId="Excel.Sheet.8">
                  <p:link updateAutomatic="1"/>
                </p:oleObj>
              </mc:Choice>
              <mc:Fallback>
                <p:oleObj name="Worksheet" r:id="rId3" imgW="5848384" imgH="4543394" progId="Excel.Sheet.8">
                  <p:link updateAutomatic="1"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1193800"/>
                        <a:ext cx="6934200" cy="538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Drei „Bären“ und die große Krise</a:t>
            </a:r>
            <a:endParaRPr lang="de-AT" dirty="0"/>
          </a:p>
        </p:txBody>
      </p:sp>
      <p:graphicFrame>
        <p:nvGraphicFramePr>
          <p:cNvPr id="3" name="Chart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8586343"/>
              </p:ext>
            </p:extLst>
          </p:nvPr>
        </p:nvGraphicFramePr>
        <p:xfrm>
          <a:off x="1066800" y="1219200"/>
          <a:ext cx="77724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78704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Zinsen für Staatsanleihen </a:t>
            </a:r>
            <a:br>
              <a:rPr lang="de-DE" smtClean="0"/>
            </a:br>
            <a:r>
              <a:rPr lang="de-DE" smtClean="0"/>
              <a:t>der großen Euro-Länder</a:t>
            </a:r>
            <a:endParaRPr lang="de-AT" smtClean="0"/>
          </a:p>
        </p:txBody>
      </p:sp>
      <p:graphicFrame>
        <p:nvGraphicFramePr>
          <p:cNvPr id="24578" name="Object 3"/>
          <p:cNvGraphicFramePr>
            <a:graphicFrameLocks noChangeAspect="1"/>
          </p:cNvGraphicFramePr>
          <p:nvPr/>
        </p:nvGraphicFramePr>
        <p:xfrm>
          <a:off x="1127125" y="1258888"/>
          <a:ext cx="7813675" cy="5294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6856" name="Worksheet" r:id="rId3" imgW="4990976" imgH="3381480" progId="Excel.Sheet.8">
                  <p:link updateAutomatic="1"/>
                </p:oleObj>
              </mc:Choice>
              <mc:Fallback>
                <p:oleObj name="Worksheet" r:id="rId3" imgW="4990976" imgH="3381480" progId="Excel.Sheet.8">
                  <p:link updateAutomatic="1"/>
                  <p:pic>
                    <p:nvPicPr>
                      <p:cNvPr id="0" name="Picture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7125" y="1258888"/>
                        <a:ext cx="7813675" cy="5294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010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Handelsvolumen </a:t>
            </a:r>
            <a:br>
              <a:rPr lang="de-AT" smtClean="0"/>
            </a:br>
            <a:r>
              <a:rPr lang="de-AT" smtClean="0"/>
              <a:t>auf den globalen Finanzmärkten</a:t>
            </a:r>
          </a:p>
        </p:txBody>
      </p:sp>
      <p:graphicFrame>
        <p:nvGraphicFramePr>
          <p:cNvPr id="18435" name="Object 5"/>
          <p:cNvGraphicFramePr>
            <a:graphicFrameLocks noChangeAspect="1"/>
          </p:cNvGraphicFramePr>
          <p:nvPr/>
        </p:nvGraphicFramePr>
        <p:xfrm>
          <a:off x="228600" y="1752600"/>
          <a:ext cx="4552950" cy="429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5" name="Worksheet" r:id="rId3" imgW="4552849" imgH="4295907" progId="Excel.Sheet.8">
                  <p:link updateAutomatic="1"/>
                </p:oleObj>
              </mc:Choice>
              <mc:Fallback>
                <p:oleObj name="Worksheet" r:id="rId3" imgW="4552849" imgH="4295907" progId="Excel.Sheet.8">
                  <p:link updateAutomatic="1"/>
                  <p:pic>
                    <p:nvPicPr>
                      <p:cNvPr id="0" name="Picture 1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752600"/>
                        <a:ext cx="4552950" cy="429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6"/>
          <p:cNvGraphicFramePr>
            <a:graphicFrameLocks noChangeAspect="1"/>
          </p:cNvGraphicFramePr>
          <p:nvPr/>
        </p:nvGraphicFramePr>
        <p:xfrm>
          <a:off x="4953000" y="1752600"/>
          <a:ext cx="4543425" cy="430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6" name="Worksheet" r:id="rId5" imgW="4543408" imgH="4305363" progId="Excel.Sheet.8">
                  <p:link updateAutomatic="1"/>
                </p:oleObj>
              </mc:Choice>
              <mc:Fallback>
                <p:oleObj name="Worksheet" r:id="rId5" imgW="4543408" imgH="4305363" progId="Excel.Sheet.8">
                  <p:link updateAutomatic="1"/>
                  <p:pic>
                    <p:nvPicPr>
                      <p:cNvPr id="0" name="Picture 1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1752600"/>
                        <a:ext cx="4543425" cy="430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AT" smtClean="0"/>
              <a:t>Akkumulation der nicht-finanziellen Kapitalgesellschaften in Deutschland</a:t>
            </a:r>
          </a:p>
        </p:txBody>
      </p:sp>
      <p:graphicFrame>
        <p:nvGraphicFramePr>
          <p:cNvPr id="17411" name="Object 3"/>
          <p:cNvGraphicFramePr>
            <a:graphicFrameLocks noChangeAspect="1"/>
          </p:cNvGraphicFramePr>
          <p:nvPr/>
        </p:nvGraphicFramePr>
        <p:xfrm>
          <a:off x="1752600" y="1370013"/>
          <a:ext cx="5867400" cy="504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045" name="Worksheet" r:id="rId4" imgW="5791200" imgH="4543394" progId="Excel.Sheet.8">
                  <p:link updateAutomatic="1"/>
                </p:oleObj>
              </mc:Choice>
              <mc:Fallback>
                <p:oleObj name="Worksheet" r:id="rId4" imgW="5791200" imgH="4543394" progId="Excel.Sheet.8">
                  <p:link updateAutomatic="1"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1370013"/>
                        <a:ext cx="5867400" cy="504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1934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Finanzierungssalden</a:t>
            </a:r>
            <a:r>
              <a:rPr lang="en-US" dirty="0" smtClean="0"/>
              <a:t> in Deutschland</a:t>
            </a:r>
            <a:endParaRPr lang="de-DE" dirty="0"/>
          </a:p>
        </p:txBody>
      </p:sp>
      <p:graphicFrame>
        <p:nvGraphicFramePr>
          <p:cNvPr id="31748" name="Object 4"/>
          <p:cNvGraphicFramePr>
            <a:graphicFrameLocks noChangeAspect="1"/>
          </p:cNvGraphicFramePr>
          <p:nvPr/>
        </p:nvGraphicFramePr>
        <p:xfrm>
          <a:off x="498100" y="1182786"/>
          <a:ext cx="8741180" cy="5329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069" name="Worksheet" r:id="rId3" imgW="6076849" imgH="3705287" progId="Excel.Sheet.8">
                  <p:link/>
                </p:oleObj>
              </mc:Choice>
              <mc:Fallback>
                <p:oleObj name="Worksheet" r:id="rId3" imgW="6076849" imgH="3705287" progId="Excel.Sheet.8">
                  <p:link/>
                  <p:pic>
                    <p:nvPicPr>
                      <p:cNvPr id="0" name="Picture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100" y="1182786"/>
                        <a:ext cx="8741180" cy="5329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0854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Menschenbild und Wirtschaftsordnung: Neoliberalismus</a:t>
            </a:r>
            <a:endParaRPr lang="de-AT" dirty="0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762000" y="1524000"/>
            <a:ext cx="8382000" cy="4942892"/>
          </a:xfrm>
        </p:spPr>
        <p:txBody>
          <a:bodyPr/>
          <a:lstStyle/>
          <a:p>
            <a:r>
              <a:rPr lang="de-DE" sz="2400" dirty="0" smtClean="0"/>
              <a:t>Mensch als eigennütziges , rational agierendes Individuum &gt; „homo oeconomicus“</a:t>
            </a:r>
          </a:p>
          <a:p>
            <a:r>
              <a:rPr lang="de-DE" sz="2400" dirty="0" smtClean="0"/>
              <a:t>„</a:t>
            </a:r>
            <a:r>
              <a:rPr lang="de-DE" sz="2400" dirty="0" err="1" smtClean="0"/>
              <a:t>There</a:t>
            </a:r>
            <a:r>
              <a:rPr lang="de-DE" sz="2400" dirty="0" smtClean="0"/>
              <a:t> </a:t>
            </a:r>
            <a:r>
              <a:rPr lang="de-DE" sz="2400" dirty="0" err="1" smtClean="0"/>
              <a:t>is</a:t>
            </a:r>
            <a:r>
              <a:rPr lang="de-DE" sz="2400" dirty="0" smtClean="0"/>
              <a:t> </a:t>
            </a:r>
            <a:r>
              <a:rPr lang="de-DE" sz="2400" dirty="0" err="1" smtClean="0"/>
              <a:t>no</a:t>
            </a:r>
            <a:r>
              <a:rPr lang="de-DE" sz="2400" dirty="0" smtClean="0"/>
              <a:t> such </a:t>
            </a:r>
            <a:r>
              <a:rPr lang="de-DE" sz="2400" dirty="0" err="1" smtClean="0"/>
              <a:t>thing</a:t>
            </a:r>
            <a:r>
              <a:rPr lang="de-DE" sz="2400" dirty="0" smtClean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r>
              <a:rPr lang="de-DE" sz="2400" dirty="0" err="1" smtClean="0"/>
              <a:t>society</a:t>
            </a:r>
            <a:r>
              <a:rPr lang="de-DE" sz="2400" dirty="0" smtClean="0"/>
              <a:t>“ (Thatcher) &gt;</a:t>
            </a:r>
          </a:p>
          <a:p>
            <a:r>
              <a:rPr lang="de-DE" sz="2400" dirty="0" smtClean="0"/>
              <a:t>Neoliberalismus</a:t>
            </a:r>
          </a:p>
          <a:p>
            <a:pPr lvl="1"/>
            <a:r>
              <a:rPr lang="de-DE" sz="2200" dirty="0" smtClean="0"/>
              <a:t>Nur Konkurrenz</a:t>
            </a:r>
          </a:p>
          <a:p>
            <a:pPr lvl="1"/>
            <a:r>
              <a:rPr lang="de-DE" sz="2200" dirty="0" smtClean="0"/>
              <a:t>Nur Privateigentum</a:t>
            </a:r>
            <a:endParaRPr lang="de-AT" sz="2200" dirty="0" smtClean="0"/>
          </a:p>
          <a:p>
            <a:pPr lvl="1"/>
            <a:r>
              <a:rPr lang="de-DE" sz="2200" dirty="0" smtClean="0"/>
              <a:t>Ökonomie versus Staat</a:t>
            </a:r>
          </a:p>
          <a:p>
            <a:pPr lvl="1"/>
            <a:r>
              <a:rPr lang="de-DE" sz="2200" dirty="0" smtClean="0"/>
              <a:t>Primat des Markts</a:t>
            </a:r>
            <a:endParaRPr lang="de-AT" sz="2200" dirty="0" smtClean="0"/>
          </a:p>
          <a:p>
            <a:r>
              <a:rPr lang="de-DE" sz="2400" dirty="0" smtClean="0"/>
              <a:t>Entfesselung der Finanzmärkte</a:t>
            </a:r>
          </a:p>
          <a:p>
            <a:r>
              <a:rPr lang="de-DE" sz="2400" dirty="0" smtClean="0"/>
              <a:t>Gewinnstreben &gt; Finanzwirtschaft</a:t>
            </a:r>
            <a:endParaRPr lang="de-AT" sz="2400" dirty="0" smtClean="0"/>
          </a:p>
          <a:p>
            <a:r>
              <a:rPr lang="de-DE" sz="2400" dirty="0" smtClean="0"/>
              <a:t>Finanzkapitalismus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48420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/>
              <a:t>Staatsschuldenquoten</a:t>
            </a:r>
            <a:endParaRPr lang="de-AT" altLang="de-DE" smtClean="0"/>
          </a:p>
        </p:txBody>
      </p:sp>
      <p:graphicFrame>
        <p:nvGraphicFramePr>
          <p:cNvPr id="59394" name="Object 5"/>
          <p:cNvGraphicFramePr>
            <a:graphicFrameLocks noChangeAspect="1"/>
          </p:cNvGraphicFramePr>
          <p:nvPr/>
        </p:nvGraphicFramePr>
        <p:xfrm>
          <a:off x="146050" y="1676400"/>
          <a:ext cx="4806950" cy="482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0" name="Worksheet" r:id="rId3" imgW="6562610" imgH="6591240" progId="Excel.Sheet.8">
                  <p:link updateAutomatic="1"/>
                </p:oleObj>
              </mc:Choice>
              <mc:Fallback>
                <p:oleObj name="Worksheet" r:id="rId3" imgW="6562610" imgH="6591240" progId="Excel.Sheet.8">
                  <p:link updateAutomatic="1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050" y="1676400"/>
                        <a:ext cx="4806950" cy="4827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395" name="Object 6"/>
          <p:cNvGraphicFramePr>
            <a:graphicFrameLocks noChangeAspect="1"/>
          </p:cNvGraphicFramePr>
          <p:nvPr/>
        </p:nvGraphicFramePr>
        <p:xfrm>
          <a:off x="5105400" y="1828800"/>
          <a:ext cx="4635500" cy="464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71" name="Worksheet" r:id="rId5" imgW="6562610" imgH="6581790" progId="Excel.Sheet.8">
                  <p:link updateAutomatic="1"/>
                </p:oleObj>
              </mc:Choice>
              <mc:Fallback>
                <p:oleObj name="Worksheet" r:id="rId5" imgW="6562610" imgH="6581790" progId="Excel.Sheet.8">
                  <p:link updateAutomatic="1"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1828800"/>
                        <a:ext cx="4635500" cy="464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9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Arbeitslosigkeit und </a:t>
            </a:r>
            <a:r>
              <a:rPr lang="de-DE" dirty="0" smtClean="0"/>
              <a:t>Staatsverschuldung </a:t>
            </a:r>
            <a:r>
              <a:rPr lang="de-DE" smtClean="0"/>
              <a:t>in Westeuropa</a:t>
            </a:r>
            <a:endParaRPr lang="de-AT" dirty="0"/>
          </a:p>
        </p:txBody>
      </p:sp>
      <p:sp>
        <p:nvSpPr>
          <p:cNvPr id="6" name="Rechteck 5"/>
          <p:cNvSpPr/>
          <p:nvPr/>
        </p:nvSpPr>
        <p:spPr>
          <a:xfrm>
            <a:off x="595282" y="6429396"/>
            <a:ext cx="175400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AT" sz="800" dirty="0" smtClean="0">
                <a:solidFill>
                  <a:schemeClr val="tx1"/>
                </a:solidFill>
                <a:latin typeface="+mj-lt"/>
              </a:rPr>
              <a:t>1) Gleitender 3-Jahresdurchnitt.</a:t>
            </a:r>
            <a:endParaRPr lang="de-AT" sz="80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789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575608"/>
              </p:ext>
            </p:extLst>
          </p:nvPr>
        </p:nvGraphicFramePr>
        <p:xfrm>
          <a:off x="2595546" y="1208086"/>
          <a:ext cx="4713327" cy="32924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8" name="Worksheet" r:id="rId3" imgW="6877151" imgH="3867127" progId="Excel.Sheet.8">
                  <p:link/>
                </p:oleObj>
              </mc:Choice>
              <mc:Fallback>
                <p:oleObj name="Worksheet" r:id="rId3" imgW="6877151" imgH="3867127" progId="Excel.Sheet.8">
                  <p:link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46" y="1208086"/>
                        <a:ext cx="4713327" cy="32924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4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4129638"/>
              </p:ext>
            </p:extLst>
          </p:nvPr>
        </p:nvGraphicFramePr>
        <p:xfrm>
          <a:off x="2595546" y="4572008"/>
          <a:ext cx="4586959" cy="2063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159" name="Worksheet" r:id="rId5" imgW="6829408" imgH="3829031" progId="Excel.Sheet.8">
                  <p:link/>
                </p:oleObj>
              </mc:Choice>
              <mc:Fallback>
                <p:oleObj name="Worksheet" r:id="rId5" imgW="6829408" imgH="3829031" progId="Excel.Sheet.8">
                  <p:link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5546" y="4572008"/>
                        <a:ext cx="4586959" cy="2063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2979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843713" cy="1371600"/>
          </a:xfrm>
        </p:spPr>
        <p:txBody>
          <a:bodyPr/>
          <a:lstStyle/>
          <a:p>
            <a:r>
              <a:rPr lang="de-AT" dirty="0" smtClean="0"/>
              <a:t>Standort im langen Entwicklungszyklus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8382000" cy="5687711"/>
          </a:xfrm>
        </p:spPr>
        <p:txBody>
          <a:bodyPr/>
          <a:lstStyle/>
          <a:p>
            <a:r>
              <a:rPr lang="de-DE" sz="2100" dirty="0" smtClean="0"/>
              <a:t>1920er Jahre: </a:t>
            </a:r>
            <a:r>
              <a:rPr lang="de-AT" sz="2100" dirty="0" smtClean="0"/>
              <a:t>Finanzkapitalismus &amp; Neoliberalismus</a:t>
            </a:r>
          </a:p>
          <a:p>
            <a:r>
              <a:rPr lang="de-AT" sz="2100" dirty="0" smtClean="0"/>
              <a:t>Talfahrt 1929/33: Börsen- und Bankenkrach, Sparpolitik, Lohnsenkungen, Abwertungswettläufe</a:t>
            </a:r>
          </a:p>
          <a:p>
            <a:r>
              <a:rPr lang="de-AT" sz="2100" dirty="0" smtClean="0"/>
              <a:t>Lernen aus der Katastrophe (Talsohle) 1933 bis 1945 &gt; </a:t>
            </a:r>
          </a:p>
          <a:p>
            <a:r>
              <a:rPr lang="de-AT" sz="2100" dirty="0" smtClean="0"/>
              <a:t>Keynes/</a:t>
            </a:r>
            <a:r>
              <a:rPr lang="de-AT" sz="2100" dirty="0" err="1" smtClean="0"/>
              <a:t>Bretton</a:t>
            </a:r>
            <a:r>
              <a:rPr lang="de-AT" sz="2100" smtClean="0"/>
              <a:t> Woods/Marshall-Plan/Sozialstaat/Sozialpartnerschaft </a:t>
            </a:r>
            <a:r>
              <a:rPr lang="de-AT" sz="2100" dirty="0" smtClean="0"/>
              <a:t>&gt; neue Spielanordnung</a:t>
            </a:r>
          </a:p>
          <a:p>
            <a:r>
              <a:rPr lang="de-AT" sz="2100" dirty="0" smtClean="0"/>
              <a:t>Realkapitalismus &amp; Soziale Marktwirtschaft</a:t>
            </a:r>
          </a:p>
          <a:p>
            <a:r>
              <a:rPr lang="de-AT" sz="2100" dirty="0" smtClean="0"/>
              <a:t>Wirtschaftswunder &gt; Machtverschiebung in den 1960er</a:t>
            </a:r>
          </a:p>
          <a:p>
            <a:r>
              <a:rPr lang="de-AT" sz="2100" dirty="0" smtClean="0"/>
              <a:t>Übergang1968/1980:Friedman/Dollarverfall/Ölpreisschocks I und II/Inflation/Zinspolitik/.......&gt; </a:t>
            </a:r>
          </a:p>
          <a:p>
            <a:r>
              <a:rPr lang="de-AT" sz="2100" dirty="0" smtClean="0"/>
              <a:t>Finanzkapitalismus &amp; Neoliberalismus ~1980 bis 2007</a:t>
            </a:r>
          </a:p>
          <a:p>
            <a:r>
              <a:rPr lang="de-DE" sz="2100" dirty="0" smtClean="0"/>
              <a:t>Seit 2007: Selbstzerstörung des Finanzkapitalismus &gt;</a:t>
            </a:r>
          </a:p>
          <a:p>
            <a:r>
              <a:rPr lang="de-DE" sz="2100" dirty="0" smtClean="0"/>
              <a:t>More </a:t>
            </a:r>
            <a:r>
              <a:rPr lang="de-DE" sz="2100" dirty="0" err="1" smtClean="0"/>
              <a:t>of</a:t>
            </a:r>
            <a:r>
              <a:rPr lang="de-DE" sz="2100" dirty="0"/>
              <a:t> </a:t>
            </a:r>
            <a:r>
              <a:rPr lang="de-DE" sz="2100" dirty="0" err="1" smtClean="0"/>
              <a:t>the</a:t>
            </a:r>
            <a:r>
              <a:rPr lang="de-DE" sz="2100" dirty="0" smtClean="0"/>
              <a:t> same: Fiskalpakt und Wettbewerbspakt &gt;</a:t>
            </a:r>
          </a:p>
          <a:p>
            <a:r>
              <a:rPr lang="de-DE" sz="2100" dirty="0" smtClean="0"/>
              <a:t>Neuen Talsohle &gt; Depression &gt; New Deal</a:t>
            </a:r>
            <a:endParaRPr lang="de-AT" sz="2100" dirty="0" smtClean="0"/>
          </a:p>
        </p:txBody>
      </p:sp>
    </p:spTree>
    <p:extLst>
      <p:ext uri="{BB962C8B-B14F-4D97-AF65-F5344CB8AC3E}">
        <p14:creationId xmlns:p14="http://schemas.microsoft.com/office/powerpoint/2010/main" val="158915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6742113" cy="1143000"/>
          </a:xfrm>
        </p:spPr>
        <p:txBody>
          <a:bodyPr/>
          <a:lstStyle/>
          <a:p>
            <a:pPr eaLnBrk="1" hangingPunct="1"/>
            <a:r>
              <a:rPr lang="de-AT" smtClean="0"/>
              <a:t>Arbeit, Realkapital </a:t>
            </a:r>
            <a:br>
              <a:rPr lang="de-AT" smtClean="0"/>
            </a:br>
            <a:r>
              <a:rPr lang="de-AT" smtClean="0"/>
              <a:t>und Finanzkapital </a:t>
            </a:r>
          </a:p>
        </p:txBody>
      </p:sp>
      <p:grpSp>
        <p:nvGrpSpPr>
          <p:cNvPr id="20483" name="Group 3"/>
          <p:cNvGrpSpPr>
            <a:grpSpLocks/>
          </p:cNvGrpSpPr>
          <p:nvPr/>
        </p:nvGrpSpPr>
        <p:grpSpPr bwMode="auto">
          <a:xfrm>
            <a:off x="304800" y="1447800"/>
            <a:ext cx="9239250" cy="4876800"/>
            <a:chOff x="119" y="1065"/>
            <a:chExt cx="4082" cy="2359"/>
          </a:xfrm>
        </p:grpSpPr>
        <p:cxnSp>
          <p:nvCxnSpPr>
            <p:cNvPr id="20484" name="AutoShape 4"/>
            <p:cNvCxnSpPr>
              <a:cxnSpLocks noChangeShapeType="1"/>
            </p:cNvCxnSpPr>
            <p:nvPr/>
          </p:nvCxnSpPr>
          <p:spPr bwMode="auto">
            <a:xfrm>
              <a:off x="2751" y="2121"/>
              <a:ext cx="578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485" name="AutoShape 5"/>
            <p:cNvCxnSpPr>
              <a:cxnSpLocks noChangeShapeType="1"/>
            </p:cNvCxnSpPr>
            <p:nvPr/>
          </p:nvCxnSpPr>
          <p:spPr bwMode="auto">
            <a:xfrm>
              <a:off x="2763" y="2216"/>
              <a:ext cx="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</p:cxnSp>
        <p:cxnSp>
          <p:nvCxnSpPr>
            <p:cNvPr id="20486" name="AutoShape 6"/>
            <p:cNvCxnSpPr>
              <a:cxnSpLocks noChangeShapeType="1"/>
            </p:cNvCxnSpPr>
            <p:nvPr/>
          </p:nvCxnSpPr>
          <p:spPr bwMode="auto">
            <a:xfrm>
              <a:off x="1942" y="2123"/>
              <a:ext cx="584" cy="0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prstDash val="dash"/>
              <a:round/>
              <a:headEnd type="triangle" w="med" len="med"/>
              <a:tailEnd type="triangle" w="med" len="med"/>
            </a:ln>
          </p:spPr>
        </p:cxnSp>
        <p:sp>
          <p:nvSpPr>
            <p:cNvPr id="20487" name="Rectangle 7"/>
            <p:cNvSpPr>
              <a:spLocks noChangeArrowheads="1"/>
            </p:cNvSpPr>
            <p:nvPr/>
          </p:nvSpPr>
          <p:spPr bwMode="auto">
            <a:xfrm>
              <a:off x="3180" y="3079"/>
              <a:ext cx="102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kein Sozialstaat 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keine Gewerkschaften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88" name="Rectangle 8"/>
            <p:cNvSpPr>
              <a:spLocks noChangeArrowheads="1"/>
            </p:cNvSpPr>
            <p:nvPr/>
          </p:nvSpPr>
          <p:spPr bwMode="auto">
            <a:xfrm>
              <a:off x="2160" y="3079"/>
              <a:ext cx="102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schwacher Sozialstaat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schwache Gewerk-schaften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1139" y="3079"/>
              <a:ext cx="1021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Starker Sozialstaat 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starke Gewerkschaften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119" y="3079"/>
              <a:ext cx="1020" cy="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Politische Hauptinteressen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1" name="Rectangle 11"/>
            <p:cNvSpPr>
              <a:spLocks noChangeArrowheads="1"/>
            </p:cNvSpPr>
            <p:nvPr/>
          </p:nvSpPr>
          <p:spPr bwMode="auto">
            <a:xfrm>
              <a:off x="3180" y="2542"/>
              <a:ext cx="1021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Mächtige Notenbank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Restriktive Geldpolitik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Privatisierung der Sozialversicherung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2160" y="2542"/>
              <a:ext cx="102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Konjunkturstabilisierung und Wachstumspolitik: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1139" y="2542"/>
              <a:ext cx="1021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Vollbeschäftigungspolitik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soziale Sicherheit Bildung 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Daseinsvorsorge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4" name="Rectangle 14"/>
            <p:cNvSpPr>
              <a:spLocks noChangeArrowheads="1"/>
            </p:cNvSpPr>
            <p:nvPr/>
          </p:nvSpPr>
          <p:spPr bwMode="auto">
            <a:xfrm>
              <a:off x="119" y="2542"/>
              <a:ext cx="1020" cy="5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Ökonomisches Interesse am Staat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3180" y="2293"/>
              <a:ext cx="102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Realkapital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2160" y="2293"/>
              <a:ext cx="102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Arbeit oder Finanzkapital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7" name="Rectangle 17"/>
            <p:cNvSpPr>
              <a:spLocks noChangeArrowheads="1"/>
            </p:cNvSpPr>
            <p:nvPr/>
          </p:nvSpPr>
          <p:spPr bwMode="auto">
            <a:xfrm>
              <a:off x="1139" y="2293"/>
              <a:ext cx="102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Realkapital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119" y="2293"/>
              <a:ext cx="102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Potentielle Partner für Interessenbündnis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3180" y="2043"/>
              <a:ext cx="10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Zinssteigerung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       Reale Aufwertung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0" name="Rectangle 20"/>
            <p:cNvSpPr>
              <a:spLocks noChangeArrowheads="1"/>
            </p:cNvSpPr>
            <p:nvPr/>
          </p:nvSpPr>
          <p:spPr bwMode="auto">
            <a:xfrm>
              <a:off x="2160" y="2043"/>
              <a:ext cx="1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de-AT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1139" y="2043"/>
              <a:ext cx="102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Lohnsteigerung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119" y="2043"/>
              <a:ext cx="102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Beispiele für Interessenkonflikte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3" name="Rectangle 23"/>
            <p:cNvSpPr>
              <a:spLocks noChangeArrowheads="1"/>
            </p:cNvSpPr>
            <p:nvPr/>
          </p:nvSpPr>
          <p:spPr bwMode="auto">
            <a:xfrm>
              <a:off x="3180" y="1314"/>
              <a:ext cx="1021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Hohe Rendite auf Finanzveranlagung und 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–spekulation: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- hohe Zinsen und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  Wechselkurse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- Instabile Finanzmärkte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2160" y="1314"/>
              <a:ext cx="1020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tabLst>
                  <a:tab pos="1476375" algn="r"/>
                </a:tabLst>
              </a:pP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Hohe Rendite auf Realveranlagung: 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- niedrige Zinsen und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  Wechselkurse</a:t>
              </a:r>
              <a:b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</a:br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- Stabile Finanzmärkte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1139" y="1314"/>
              <a:ext cx="1021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Vollbeschäftigung Reallohnsteigerungen 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6" name="Rectangle 26"/>
            <p:cNvSpPr>
              <a:spLocks noChangeArrowheads="1"/>
            </p:cNvSpPr>
            <p:nvPr/>
          </p:nvSpPr>
          <p:spPr bwMode="auto">
            <a:xfrm>
              <a:off x="119" y="1314"/>
              <a:ext cx="1020" cy="7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Ökonomische Interessen</a:t>
              </a:r>
              <a:endParaRPr lang="de-AT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3180" y="1065"/>
              <a:ext cx="102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 sz="1800" b="1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Finanzkapital</a:t>
              </a:r>
              <a:endParaRPr lang="de-AT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2160" y="1065"/>
              <a:ext cx="102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 sz="1800" b="1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Realkapital</a:t>
              </a:r>
              <a:endParaRPr lang="de-AT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09" name="Rectangle 29"/>
            <p:cNvSpPr>
              <a:spLocks noChangeArrowheads="1"/>
            </p:cNvSpPr>
            <p:nvPr/>
          </p:nvSpPr>
          <p:spPr bwMode="auto">
            <a:xfrm>
              <a:off x="1139" y="1065"/>
              <a:ext cx="1021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de-AT" sz="1800" b="1">
                  <a:solidFill>
                    <a:schemeClr val="tx1"/>
                  </a:solidFill>
                  <a:latin typeface="Century Gothic" pitchFamily="34" charset="0"/>
                  <a:cs typeface="Times New Roman" pitchFamily="18" charset="0"/>
                </a:rPr>
                <a:t>Arbeit</a:t>
              </a:r>
              <a:endParaRPr lang="de-AT" sz="18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119" y="1065"/>
              <a:ext cx="1020" cy="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ct val="90000"/>
                </a:lnSpc>
                <a:spcBef>
                  <a:spcPct val="50000"/>
                </a:spcBef>
                <a:buClr>
                  <a:schemeClr val="accent2"/>
                </a:buClr>
                <a:buSzPct val="60000"/>
                <a:buFont typeface="Wingdings" pitchFamily="2" charset="2"/>
                <a:buNone/>
              </a:pPr>
              <a:endParaRPr lang="de-AT" b="1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>
              <a:off x="119" y="1065"/>
              <a:ext cx="40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>
              <a:off x="119" y="3424"/>
              <a:ext cx="40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>
              <a:off x="119" y="1065"/>
              <a:ext cx="0" cy="235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4" name="Line 34"/>
            <p:cNvSpPr>
              <a:spLocks noChangeShapeType="1"/>
            </p:cNvSpPr>
            <p:nvPr/>
          </p:nvSpPr>
          <p:spPr bwMode="auto">
            <a:xfrm>
              <a:off x="4201" y="1065"/>
              <a:ext cx="0" cy="235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>
              <a:off x="119" y="1314"/>
              <a:ext cx="40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1139" y="1065"/>
              <a:ext cx="0" cy="235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2160" y="1065"/>
              <a:ext cx="0" cy="235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3180" y="1065"/>
              <a:ext cx="0" cy="2359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>
              <a:off x="119" y="2043"/>
              <a:ext cx="40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119" y="2293"/>
              <a:ext cx="40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>
              <a:off x="119" y="2542"/>
              <a:ext cx="40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>
              <a:off x="119" y="3079"/>
              <a:ext cx="4082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AT"/>
            </a:p>
          </p:txBody>
        </p:sp>
      </p:grpSp>
    </p:spTree>
    <p:extLst>
      <p:ext uri="{BB962C8B-B14F-4D97-AF65-F5344CB8AC3E}">
        <p14:creationId xmlns:p14="http://schemas.microsoft.com/office/powerpoint/2010/main" val="247578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6716713" cy="1143000"/>
          </a:xfrm>
        </p:spPr>
        <p:txBody>
          <a:bodyPr/>
          <a:lstStyle/>
          <a:p>
            <a:r>
              <a:rPr lang="de-AT" smtClean="0"/>
              <a:t>Realkapitalismus und </a:t>
            </a:r>
            <a:br>
              <a:rPr lang="de-AT" smtClean="0"/>
            </a:br>
            <a:r>
              <a:rPr lang="de-AT" smtClean="0"/>
              <a:t>Finanzkapitalismus</a:t>
            </a:r>
          </a:p>
        </p:txBody>
      </p:sp>
      <p:graphicFrame>
        <p:nvGraphicFramePr>
          <p:cNvPr id="2499587" name="Group 3"/>
          <p:cNvGraphicFramePr>
            <a:graphicFrameLocks noGrp="1"/>
          </p:cNvGraphicFramePr>
          <p:nvPr>
            <p:ph idx="1"/>
          </p:nvPr>
        </p:nvGraphicFramePr>
        <p:xfrm>
          <a:off x="381000" y="1447800"/>
          <a:ext cx="9296400" cy="5000373"/>
        </p:xfrm>
        <a:graphic>
          <a:graphicData uri="http://schemas.openxmlformats.org/drawingml/2006/table">
            <a:tbl>
              <a:tblPr/>
              <a:tblGrid>
                <a:gridCol w="3098800"/>
                <a:gridCol w="3098800"/>
                <a:gridCol w="3098800"/>
              </a:tblGrid>
              <a:tr h="3016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55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de-AT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Realkapitalismus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Finanzkapitalismus</a:t>
                      </a:r>
                      <a:endParaRPr kumimoji="0" lang="de-AT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Implizites Bündnis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Arbeit &amp; Realkapital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Realkapital &amp; Finanzkapital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Unternehmer/Gewerkschaften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Korporatismus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Konflikt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Verhältnis Staat/Markt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Komplementär 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Antagonistisch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91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Wirtschaftspolitische Ziele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Viele: von Vollbeschäftigung bis zur Einkommensverteilung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Wenige: Geldwertstabilität, „solide“ Staatsfinanzen, sinkende Staatsquote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Wirtschaftspolitisches „Machtzentrum“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Regierungen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Notenbanken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Wirtschaftswissenschaftliches Modell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Keynesianismus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Monetarismus/Neoliberalismus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Diagnose/Therapie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Systemisch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Symptomorientiert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Finanzielle Rahmenbedingungen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Zinssatz&lt;Wachstumsrate, „ruhige“ Finanzmärkte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Zinssatz&gt;Wachstumsrate, „boom“ und „bust“ auf Finanzmärkten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40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Gewinnstreben fokussiert auf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Realwirtschaft (Positivsummenspiel)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Finanzwirtschaft (Nullsummenspiel)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132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Wirtschaftsmodell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Soziale und regulierte Marktwirtschaft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(„Reine“) Marktwirtschaft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4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Technische/soziale Innovationen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Inkohärenz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(tendenzielle) Kohärenz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968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Gesellschaftspolitische Ziele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Chancengleichheit, individuelle Entfaltung, sozialer Zusammenhalt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bg1"/>
                        </a:buClr>
                        <a:buSzPct val="60000"/>
                        <a:buFontTx/>
                        <a:buNone/>
                        <a:tabLst/>
                      </a:pPr>
                      <a:r>
                        <a:rPr kumimoji="0" lang="de-AT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itchFamily="34" charset="0"/>
                          <a:cs typeface="Times New Roman" pitchFamily="18" charset="0"/>
                        </a:rPr>
                        <a:t>Rahmenbedingungen schaffen für: „Jeder ist seines Glückes Schmied“</a:t>
                      </a:r>
                      <a:endParaRPr kumimoji="0" lang="de-AT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6819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Leitlinien eines "New Deal“ für Europa</a:t>
            </a:r>
            <a:endParaRPr lang="de-AT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738188" y="1285875"/>
            <a:ext cx="8382000" cy="5272088"/>
          </a:xfrm>
        </p:spPr>
        <p:txBody>
          <a:bodyPr/>
          <a:lstStyle/>
          <a:p>
            <a:r>
              <a:rPr lang="de-DE" sz="2400" smtClean="0"/>
              <a:t>Bessere Balance zwischen</a:t>
            </a:r>
            <a:endParaRPr lang="de-AT" sz="2400" smtClean="0"/>
          </a:p>
          <a:p>
            <a:pPr lvl="1"/>
            <a:r>
              <a:rPr lang="de-DE" sz="2200" smtClean="0"/>
              <a:t>Konkurrenz/Kooperation</a:t>
            </a:r>
            <a:endParaRPr lang="de-AT" sz="2200" smtClean="0"/>
          </a:p>
          <a:p>
            <a:pPr lvl="1"/>
            <a:r>
              <a:rPr lang="de-DE" sz="2200" smtClean="0"/>
              <a:t>Ökonomie/Politik</a:t>
            </a:r>
            <a:endParaRPr lang="de-AT" sz="2200" smtClean="0"/>
          </a:p>
          <a:p>
            <a:pPr lvl="1"/>
            <a:r>
              <a:rPr lang="de-DE" sz="2200" smtClean="0"/>
              <a:t>Markt/Staat</a:t>
            </a:r>
            <a:endParaRPr lang="de-AT" sz="2200" smtClean="0"/>
          </a:p>
          <a:p>
            <a:r>
              <a:rPr lang="de-DE" sz="2400" smtClean="0"/>
              <a:t>Gewinnstreben &gt; Realwirtschaft</a:t>
            </a:r>
            <a:endParaRPr lang="de-AT" sz="2400" smtClean="0"/>
          </a:p>
          <a:p>
            <a:r>
              <a:rPr lang="de-DE" sz="2400" smtClean="0"/>
              <a:t>Globalisierung der Politik</a:t>
            </a:r>
            <a:endParaRPr lang="de-AT" sz="2400" smtClean="0"/>
          </a:p>
          <a:p>
            <a:r>
              <a:rPr lang="de-DE" sz="2400" smtClean="0"/>
              <a:t>Balance technische/soziale Innovationen</a:t>
            </a:r>
            <a:endParaRPr lang="de-AT" sz="2400" smtClean="0"/>
          </a:p>
          <a:p>
            <a:r>
              <a:rPr lang="de-DE" sz="2400" smtClean="0"/>
              <a:t>Ökologisierung der Wirtschaft</a:t>
            </a:r>
            <a:endParaRPr lang="de-AT" sz="2400" smtClean="0"/>
          </a:p>
          <a:p>
            <a:r>
              <a:rPr lang="de-DE" sz="2400" smtClean="0"/>
              <a:t>Budgetkonsolidierung durch Expansion</a:t>
            </a:r>
            <a:endParaRPr lang="de-AT" sz="2400" smtClean="0"/>
          </a:p>
          <a:p>
            <a:r>
              <a:rPr lang="de-DE" sz="2400" smtClean="0"/>
              <a:t>Sozialstaatlichkeit und europäische Identität</a:t>
            </a:r>
            <a:endParaRPr lang="de-AT" sz="2400" smtClean="0"/>
          </a:p>
          <a:p>
            <a:r>
              <a:rPr lang="de-DE" sz="2400" smtClean="0"/>
              <a:t>EU-weite Solidarität statt „Rette sich, wer kann“</a:t>
            </a:r>
            <a:endParaRPr lang="de-AT" smtClean="0"/>
          </a:p>
        </p:txBody>
      </p:sp>
    </p:spTree>
    <p:extLst>
      <p:ext uri="{BB962C8B-B14F-4D97-AF65-F5344CB8AC3E}">
        <p14:creationId xmlns:p14="http://schemas.microsoft.com/office/powerpoint/2010/main" val="377251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Langfristige globale Strategien 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382000" cy="5386090"/>
          </a:xfrm>
        </p:spPr>
        <p:txBody>
          <a:bodyPr/>
          <a:lstStyle/>
          <a:p>
            <a:pPr eaLnBrk="1" hangingPunct="1"/>
            <a:r>
              <a:rPr lang="de-AT" sz="2800" dirty="0" smtClean="0"/>
              <a:t>Koordinierte Geldpolitik: Zins &lt; Wachstumsrate</a:t>
            </a:r>
          </a:p>
          <a:p>
            <a:pPr eaLnBrk="1" hangingPunct="1"/>
            <a:r>
              <a:rPr lang="de-AT" sz="2800" dirty="0" smtClean="0"/>
              <a:t>Stabilitätsbänder für die wichtigsten Wechselkurse &gt; Ziel: </a:t>
            </a:r>
            <a:r>
              <a:rPr lang="de-AT" sz="2800" dirty="0" err="1" smtClean="0"/>
              <a:t>Globo</a:t>
            </a:r>
            <a:r>
              <a:rPr lang="de-AT" sz="2800" dirty="0" smtClean="0"/>
              <a:t> als „Welt-ECU“</a:t>
            </a:r>
          </a:p>
          <a:p>
            <a:pPr eaLnBrk="1" hangingPunct="1"/>
            <a:r>
              <a:rPr lang="de-AT" sz="2800" dirty="0" smtClean="0"/>
              <a:t>„Rückführung“ der Finanzderivate</a:t>
            </a:r>
          </a:p>
          <a:p>
            <a:pPr eaLnBrk="1" hangingPunct="1"/>
            <a:r>
              <a:rPr lang="de-DE" sz="2800" dirty="0" smtClean="0"/>
              <a:t>Finanztransaktionssteuer</a:t>
            </a:r>
            <a:endParaRPr lang="de-AT" sz="2800" dirty="0" smtClean="0"/>
          </a:p>
          <a:p>
            <a:pPr eaLnBrk="1" hangingPunct="1"/>
            <a:r>
              <a:rPr lang="de-AT" sz="2800" dirty="0" smtClean="0"/>
              <a:t>Stabilisierung der Rohstoffpreise, insbesondere für fossile Brennstoffe</a:t>
            </a:r>
          </a:p>
          <a:p>
            <a:pPr eaLnBrk="1" hangingPunct="1"/>
            <a:r>
              <a:rPr lang="de-AT" sz="2800" dirty="0" smtClean="0"/>
              <a:t>Notierung der Rohstoffe in „Währungsbündel“</a:t>
            </a:r>
          </a:p>
          <a:p>
            <a:pPr eaLnBrk="1" hangingPunct="1"/>
            <a:r>
              <a:rPr lang="de-AT" sz="2800" dirty="0" smtClean="0"/>
              <a:t>Koordinierter Klimaschutz</a:t>
            </a:r>
          </a:p>
          <a:p>
            <a:pPr eaLnBrk="1" hangingPunct="1"/>
            <a:r>
              <a:rPr lang="de-AT" sz="2800" dirty="0" smtClean="0"/>
              <a:t>„Global Marshall-Plan“</a:t>
            </a:r>
          </a:p>
        </p:txBody>
      </p:sp>
    </p:spTree>
    <p:extLst>
      <p:ext uri="{BB962C8B-B14F-4D97-AF65-F5344CB8AC3E}">
        <p14:creationId xmlns:p14="http://schemas.microsoft.com/office/powerpoint/2010/main" val="4007723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Der Europäische Währungsfonds (EWF)</a:t>
            </a:r>
            <a:endParaRPr lang="de-AT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371600"/>
            <a:ext cx="8382000" cy="5084469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AT" sz="2800" dirty="0" smtClean="0"/>
              <a:t>Finanzierungsagentur der Eurostaaten</a:t>
            </a:r>
          </a:p>
          <a:p>
            <a:pPr eaLnBrk="1" hangingPunct="1">
              <a:lnSpc>
                <a:spcPct val="80000"/>
              </a:lnSpc>
            </a:pPr>
            <a:r>
              <a:rPr lang="de-AT" sz="2800" dirty="0" smtClean="0"/>
              <a:t>Begibt Eurobonds zu festen Zinssätzen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 smtClean="0"/>
              <a:t>Unter der mittelfristigen Wachstumsrate</a:t>
            </a:r>
            <a:endParaRPr lang="de-AT" sz="2800" dirty="0" smtClean="0"/>
          </a:p>
          <a:p>
            <a:pPr eaLnBrk="1" hangingPunct="1">
              <a:lnSpc>
                <a:spcPct val="80000"/>
              </a:lnSpc>
            </a:pPr>
            <a:r>
              <a:rPr lang="de-AT" sz="2800" dirty="0" smtClean="0"/>
              <a:t>Unbeschränkte Garantie aller Euro-Länder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 smtClean="0"/>
              <a:t>„Rückendeckung“ durch EZB (kauft ev. Eurobonds)</a:t>
            </a:r>
          </a:p>
          <a:p>
            <a:pPr eaLnBrk="1" hangingPunct="1">
              <a:lnSpc>
                <a:spcPct val="80000"/>
              </a:lnSpc>
            </a:pPr>
            <a:r>
              <a:rPr lang="de-DE" sz="2800" dirty="0" smtClean="0"/>
              <a:t>Eurobonds = „Euroschatzbriefe“ = jederzeit flüssig, aber nicht handelbar (kein Spekulationsmittel)</a:t>
            </a:r>
            <a:endParaRPr lang="de-AT" sz="2800" dirty="0" smtClean="0"/>
          </a:p>
          <a:p>
            <a:pPr eaLnBrk="1" hangingPunct="1">
              <a:lnSpc>
                <a:spcPct val="80000"/>
              </a:lnSpc>
            </a:pPr>
            <a:r>
              <a:rPr lang="de-AT" sz="2800" dirty="0" smtClean="0"/>
              <a:t>Mittelvergabe nach klaren Kriterien (auch Wachstums-, Beschäftigungs- und Umweltziele)</a:t>
            </a:r>
          </a:p>
        </p:txBody>
      </p:sp>
    </p:spTree>
    <p:extLst>
      <p:ext uri="{BB962C8B-B14F-4D97-AF65-F5344CB8AC3E}">
        <p14:creationId xmlns:p14="http://schemas.microsoft.com/office/powerpoint/2010/main" val="10365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smtClean="0">
                <a:solidFill>
                  <a:srgbClr val="FF0066"/>
                </a:solidFill>
              </a:rPr>
              <a:t>„Richtiger“ Preispfad erschöpfbarer und umweltbelastender Ressourcen</a:t>
            </a:r>
            <a:r>
              <a:rPr lang="de-DE" sz="2400" smtClean="0">
                <a:solidFill>
                  <a:srgbClr val="FF0066"/>
                </a:solidFill>
              </a:rPr>
              <a:t> </a:t>
            </a:r>
            <a:endParaRPr lang="de-AT" sz="2400" smtClean="0"/>
          </a:p>
        </p:txBody>
      </p:sp>
      <p:sp>
        <p:nvSpPr>
          <p:cNvPr id="34819" name="Inhaltsplatzhalt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82000" cy="5152180"/>
          </a:xfrm>
        </p:spPr>
        <p:txBody>
          <a:bodyPr/>
          <a:lstStyle/>
          <a:p>
            <a:pPr marL="357188" indent="-357188"/>
            <a:r>
              <a:rPr lang="en-US" sz="2700" dirty="0" err="1" smtClean="0"/>
              <a:t>Erschöpfbarkeit</a:t>
            </a:r>
            <a:r>
              <a:rPr lang="en-US" sz="2700" dirty="0" smtClean="0"/>
              <a:t> und </a:t>
            </a:r>
            <a:r>
              <a:rPr lang="en-US" sz="2700" dirty="0" err="1" smtClean="0"/>
              <a:t>umweltbelastender</a:t>
            </a:r>
            <a:r>
              <a:rPr lang="en-US" sz="2700" dirty="0" smtClean="0"/>
              <a:t> </a:t>
            </a:r>
            <a:r>
              <a:rPr lang="en-US" sz="2700" dirty="0" err="1" smtClean="0"/>
              <a:t>Verbrauch</a:t>
            </a:r>
            <a:r>
              <a:rPr lang="en-US" sz="2700" dirty="0" smtClean="0"/>
              <a:t> = </a:t>
            </a:r>
            <a:r>
              <a:rPr lang="en-US" sz="2700" dirty="0" err="1" smtClean="0"/>
              <a:t>soziale</a:t>
            </a:r>
            <a:r>
              <a:rPr lang="en-US" sz="2700" dirty="0" smtClean="0"/>
              <a:t> </a:t>
            </a:r>
            <a:r>
              <a:rPr lang="en-US" sz="2700" dirty="0" err="1" smtClean="0"/>
              <a:t>Kosten</a:t>
            </a:r>
            <a:r>
              <a:rPr lang="en-US" sz="2700" dirty="0" smtClean="0"/>
              <a:t> </a:t>
            </a:r>
            <a:r>
              <a:rPr lang="en-US" sz="2700" dirty="0" err="1" smtClean="0"/>
              <a:t>wie</a:t>
            </a:r>
            <a:r>
              <a:rPr lang="en-US" sz="2700" dirty="0" smtClean="0"/>
              <a:t> </a:t>
            </a:r>
            <a:r>
              <a:rPr lang="en-US" sz="2700" dirty="0" err="1" smtClean="0"/>
              <a:t>Klimawandel</a:t>
            </a:r>
            <a:endParaRPr lang="en-US" sz="2700" dirty="0" smtClean="0"/>
          </a:p>
          <a:p>
            <a:pPr marL="357188" indent="-357188"/>
            <a:r>
              <a:rPr lang="en-US" sz="2700" dirty="0" err="1" smtClean="0"/>
              <a:t>Gleichgewichtspfad</a:t>
            </a:r>
            <a:r>
              <a:rPr lang="en-US" sz="2700" dirty="0" smtClean="0"/>
              <a:t>: </a:t>
            </a:r>
            <a:r>
              <a:rPr lang="en-US" sz="2700" dirty="0" err="1" smtClean="0"/>
              <a:t>Fossile</a:t>
            </a:r>
            <a:r>
              <a:rPr lang="en-US" sz="2700" dirty="0" smtClean="0"/>
              <a:t> </a:t>
            </a:r>
            <a:r>
              <a:rPr lang="en-US" sz="2700" dirty="0" err="1" smtClean="0"/>
              <a:t>Energieträger</a:t>
            </a:r>
            <a:r>
              <a:rPr lang="en-US" sz="2700" dirty="0" smtClean="0"/>
              <a:t> </a:t>
            </a:r>
            <a:r>
              <a:rPr lang="en-US" sz="2700" dirty="0" err="1" smtClean="0"/>
              <a:t>verteuern</a:t>
            </a:r>
            <a:r>
              <a:rPr lang="en-US" sz="2700" dirty="0" smtClean="0"/>
              <a:t> </a:t>
            </a:r>
            <a:r>
              <a:rPr lang="en-US" sz="2700" dirty="0" err="1" smtClean="0"/>
              <a:t>sich</a:t>
            </a:r>
            <a:r>
              <a:rPr lang="en-US" sz="2700" dirty="0" smtClean="0"/>
              <a:t> </a:t>
            </a:r>
            <a:r>
              <a:rPr lang="en-US" sz="2700" dirty="0" err="1" smtClean="0"/>
              <a:t>stetig</a:t>
            </a:r>
            <a:r>
              <a:rPr lang="en-US" sz="2700" dirty="0" smtClean="0"/>
              <a:t> und </a:t>
            </a:r>
            <a:r>
              <a:rPr lang="en-US" sz="2700" dirty="0" err="1" smtClean="0"/>
              <a:t>überdurchschnittlich</a:t>
            </a:r>
            <a:endParaRPr lang="en-US" sz="2700" dirty="0" smtClean="0"/>
          </a:p>
          <a:p>
            <a:pPr marL="357188" indent="-357188"/>
            <a:r>
              <a:rPr lang="en-US" sz="2700" dirty="0" smtClean="0"/>
              <a:t>(</a:t>
            </a:r>
            <a:r>
              <a:rPr lang="en-US" sz="2700" dirty="0" err="1" smtClean="0"/>
              <a:t>Derivat</a:t>
            </a:r>
            <a:r>
              <a:rPr lang="en-US" sz="2700" dirty="0" smtClean="0"/>
              <a:t>)</a:t>
            </a:r>
            <a:r>
              <a:rPr lang="en-US" sz="2700" dirty="0" err="1" smtClean="0"/>
              <a:t>Märkte</a:t>
            </a:r>
            <a:r>
              <a:rPr lang="en-US" sz="2700" dirty="0" smtClean="0"/>
              <a:t> </a:t>
            </a:r>
            <a:r>
              <a:rPr lang="en-US" sz="2700" dirty="0" err="1" smtClean="0"/>
              <a:t>versagen</a:t>
            </a:r>
            <a:r>
              <a:rPr lang="en-US" sz="2700" dirty="0" smtClean="0"/>
              <a:t> </a:t>
            </a:r>
            <a:r>
              <a:rPr lang="en-US" sz="2700" dirty="0" err="1" smtClean="0"/>
              <a:t>komplett</a:t>
            </a:r>
            <a:r>
              <a:rPr lang="en-US" sz="2700" dirty="0" smtClean="0"/>
              <a:t> &gt;</a:t>
            </a:r>
          </a:p>
          <a:p>
            <a:pPr marL="357188" indent="-357188"/>
            <a:r>
              <a:rPr lang="en-US" sz="2700" dirty="0" smtClean="0"/>
              <a:t>CO2-Steuern und </a:t>
            </a:r>
            <a:r>
              <a:rPr lang="en-US" sz="2700" dirty="0" err="1" smtClean="0"/>
              <a:t>Emissionshandel</a:t>
            </a:r>
            <a:r>
              <a:rPr lang="en-US" sz="2700" dirty="0" smtClean="0"/>
              <a:t> </a:t>
            </a:r>
            <a:r>
              <a:rPr lang="en-US" sz="2700" dirty="0" err="1" smtClean="0"/>
              <a:t>unzureichend</a:t>
            </a:r>
            <a:endParaRPr lang="en-US" sz="2700" dirty="0" smtClean="0"/>
          </a:p>
          <a:p>
            <a:pPr marL="357188" indent="-357188"/>
            <a:r>
              <a:rPr lang="en-US" sz="2700" dirty="0" err="1" smtClean="0"/>
              <a:t>Produzenten</a:t>
            </a:r>
            <a:r>
              <a:rPr lang="en-US" sz="2700" dirty="0" smtClean="0"/>
              <a:t> und </a:t>
            </a:r>
            <a:r>
              <a:rPr lang="en-US" sz="2700" dirty="0" err="1" smtClean="0"/>
              <a:t>Konsumenten</a:t>
            </a:r>
            <a:r>
              <a:rPr lang="en-US" sz="2700" dirty="0" smtClean="0"/>
              <a:t> </a:t>
            </a:r>
            <a:r>
              <a:rPr lang="en-US" sz="2700" dirty="0" err="1" smtClean="0"/>
              <a:t>reagieren</a:t>
            </a:r>
            <a:r>
              <a:rPr lang="en-US" sz="2700" dirty="0" smtClean="0"/>
              <a:t> auf </a:t>
            </a:r>
            <a:r>
              <a:rPr lang="en-US" sz="2700" dirty="0" err="1" smtClean="0"/>
              <a:t>starke</a:t>
            </a:r>
            <a:r>
              <a:rPr lang="en-US" sz="2700" dirty="0" smtClean="0"/>
              <a:t> und </a:t>
            </a:r>
            <a:r>
              <a:rPr lang="en-US" sz="2700" dirty="0" err="1" smtClean="0"/>
              <a:t>verläßliche</a:t>
            </a:r>
            <a:r>
              <a:rPr lang="en-US" sz="2700" dirty="0" smtClean="0"/>
              <a:t> </a:t>
            </a:r>
            <a:r>
              <a:rPr lang="en-US" sz="2700" dirty="0" err="1" smtClean="0"/>
              <a:t>Preissignale</a:t>
            </a:r>
            <a:endParaRPr lang="en-US" sz="2700" dirty="0" smtClean="0"/>
          </a:p>
          <a:p>
            <a:pPr marL="357188" indent="-357188"/>
            <a:r>
              <a:rPr lang="en-US" sz="2700" dirty="0" smtClean="0"/>
              <a:t>Lange </a:t>
            </a:r>
            <a:r>
              <a:rPr lang="en-US" sz="2700" dirty="0" err="1" smtClean="0"/>
              <a:t>Amortisationsperioden</a:t>
            </a:r>
            <a:r>
              <a:rPr lang="en-US" sz="2700" dirty="0" smtClean="0"/>
              <a:t> von </a:t>
            </a:r>
            <a:r>
              <a:rPr lang="en-US" sz="2700" dirty="0" err="1" smtClean="0"/>
              <a:t>Investitionen</a:t>
            </a:r>
            <a:r>
              <a:rPr lang="en-US" sz="2700" dirty="0" smtClean="0"/>
              <a:t> in die </a:t>
            </a:r>
            <a:r>
              <a:rPr lang="en-US" sz="2700" dirty="0" err="1" smtClean="0"/>
              <a:t>Energeieffizienz</a:t>
            </a:r>
            <a:r>
              <a:rPr lang="en-US" sz="2700" dirty="0" smtClean="0"/>
              <a:t> &gt; </a:t>
            </a:r>
            <a:r>
              <a:rPr lang="en-US" sz="2700" dirty="0" err="1" smtClean="0"/>
              <a:t>Investitionsboom</a:t>
            </a:r>
            <a:endParaRPr lang="en-US" sz="2700" dirty="0" smtClean="0"/>
          </a:p>
        </p:txBody>
      </p:sp>
    </p:spTree>
    <p:extLst>
      <p:ext uri="{BB962C8B-B14F-4D97-AF65-F5344CB8AC3E}">
        <p14:creationId xmlns:p14="http://schemas.microsoft.com/office/powerpoint/2010/main" val="75264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Sonstige Europäische Strategien I</a:t>
            </a:r>
            <a:endParaRPr lang="de-AT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176445"/>
            <a:ext cx="8382000" cy="5681555"/>
          </a:xfrm>
        </p:spPr>
        <p:txBody>
          <a:bodyPr/>
          <a:lstStyle/>
          <a:p>
            <a:pPr eaLnBrk="1" hangingPunct="1"/>
            <a:r>
              <a:rPr lang="de-AT" dirty="0" smtClean="0"/>
              <a:t>Geldpolitik plus EWF: Zins &lt; Wachstumsrate</a:t>
            </a:r>
          </a:p>
          <a:p>
            <a:pPr eaLnBrk="1" hangingPunct="1"/>
            <a:r>
              <a:rPr lang="de-AT" dirty="0" smtClean="0"/>
              <a:t>Stabilisierung des Euro zu den wichtigsten anderen Währungen a la Schweiz</a:t>
            </a:r>
          </a:p>
          <a:p>
            <a:pPr eaLnBrk="1" hangingPunct="1"/>
            <a:r>
              <a:rPr lang="de-AT" dirty="0" smtClean="0"/>
              <a:t>Langfristige Rohstoffpreisabkommen mit Entwicklungsländern</a:t>
            </a:r>
          </a:p>
          <a:p>
            <a:pPr eaLnBrk="1" hangingPunct="1"/>
            <a:r>
              <a:rPr lang="de-DE" dirty="0" err="1" smtClean="0"/>
              <a:t>Börsehandel</a:t>
            </a:r>
            <a:r>
              <a:rPr lang="de-DE" dirty="0" smtClean="0"/>
              <a:t> auf einen/zwei Auktionszeitpunkte pro Tag konzentrieren</a:t>
            </a:r>
            <a:endParaRPr lang="de-AT" dirty="0" smtClean="0"/>
          </a:p>
          <a:p>
            <a:pPr eaLnBrk="1" hangingPunct="1"/>
            <a:r>
              <a:rPr lang="de-AT" dirty="0" smtClean="0"/>
              <a:t>Regulierung, Aufsicht und Transparenz über Derivatspekulation</a:t>
            </a:r>
          </a:p>
          <a:p>
            <a:pPr eaLnBrk="1" hangingPunct="1"/>
            <a:r>
              <a:rPr lang="de-DE" dirty="0" smtClean="0"/>
              <a:t>Beschränkungen für </a:t>
            </a:r>
            <a:r>
              <a:rPr lang="de-DE" dirty="0" err="1" smtClean="0"/>
              <a:t>Amateurtrading</a:t>
            </a:r>
            <a:endParaRPr lang="de-AT" dirty="0" smtClean="0"/>
          </a:p>
          <a:p>
            <a:pPr eaLnBrk="1" hangingPunct="1"/>
            <a:r>
              <a:rPr lang="de-DE" dirty="0" smtClean="0"/>
              <a:t>Finanztransaktionssteuer</a:t>
            </a:r>
            <a:endParaRPr lang="de-AT" dirty="0" smtClean="0"/>
          </a:p>
          <a:p>
            <a:pPr eaLnBrk="1" hangingPunct="1">
              <a:lnSpc>
                <a:spcPct val="80000"/>
              </a:lnSpc>
            </a:pPr>
            <a:r>
              <a:rPr lang="de-AT" dirty="0" smtClean="0"/>
              <a:t>„Rückbau“ der </a:t>
            </a:r>
            <a:r>
              <a:rPr lang="de-AT" dirty="0" err="1" smtClean="0"/>
              <a:t>kapital“gedeckten</a:t>
            </a:r>
            <a:r>
              <a:rPr lang="de-AT" dirty="0" smtClean="0"/>
              <a:t>“ Altersvorsorge</a:t>
            </a:r>
          </a:p>
        </p:txBody>
      </p:sp>
    </p:spTree>
    <p:extLst>
      <p:ext uri="{BB962C8B-B14F-4D97-AF65-F5344CB8AC3E}">
        <p14:creationId xmlns:p14="http://schemas.microsoft.com/office/powerpoint/2010/main" val="2744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Menschenbild und Wirtschaftsordnung: Sozialismus</a:t>
            </a:r>
            <a:endParaRPr lang="de-AT" dirty="0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685800" y="1371600"/>
            <a:ext cx="8382000" cy="5190652"/>
          </a:xfrm>
        </p:spPr>
        <p:txBody>
          <a:bodyPr/>
          <a:lstStyle/>
          <a:p>
            <a:r>
              <a:rPr lang="de-DE" sz="2400" dirty="0" smtClean="0"/>
              <a:t>Mensch als primär soziales Wesen, insbesondere als Angehöriger von Klassen</a:t>
            </a:r>
          </a:p>
          <a:p>
            <a:r>
              <a:rPr lang="de-DE" sz="2400" dirty="0" smtClean="0"/>
              <a:t>In erster Linie zählt die  - künftig klassenlose - Gesellschaft &gt;</a:t>
            </a:r>
          </a:p>
          <a:p>
            <a:r>
              <a:rPr lang="de-DE" sz="2400" dirty="0" smtClean="0"/>
              <a:t>„Realer Sozialismus“:</a:t>
            </a:r>
            <a:endParaRPr lang="de-DE" sz="2400" dirty="0" smtClean="0"/>
          </a:p>
          <a:p>
            <a:pPr lvl="1"/>
            <a:r>
              <a:rPr lang="de-DE" sz="2200" dirty="0" smtClean="0"/>
              <a:t>Nur kollektive Steuerung</a:t>
            </a:r>
            <a:endParaRPr lang="de-AT" sz="2200" dirty="0" smtClean="0"/>
          </a:p>
          <a:p>
            <a:pPr lvl="1"/>
            <a:r>
              <a:rPr lang="de-DE" sz="2200" dirty="0" smtClean="0"/>
              <a:t>Staat plant ökonomische Prozesse</a:t>
            </a:r>
          </a:p>
          <a:p>
            <a:pPr lvl="1"/>
            <a:r>
              <a:rPr lang="de-DE" sz="2200" dirty="0" smtClean="0"/>
              <a:t>Primat der </a:t>
            </a:r>
            <a:r>
              <a:rPr lang="de-DE" sz="2200" dirty="0" smtClean="0"/>
              <a:t>Politik, nicht demokratisch legitimiert </a:t>
            </a:r>
            <a:r>
              <a:rPr lang="de-DE" sz="2200" dirty="0" smtClean="0"/>
              <a:t>(</a:t>
            </a:r>
            <a:r>
              <a:rPr lang="de-DE" sz="2200" dirty="0" smtClean="0"/>
              <a:t>sozialistische </a:t>
            </a:r>
            <a:r>
              <a:rPr lang="de-DE" sz="2200" dirty="0" smtClean="0"/>
              <a:t>Einheitsparteien)</a:t>
            </a:r>
            <a:endParaRPr lang="de-AT" sz="2200" dirty="0" smtClean="0"/>
          </a:p>
          <a:p>
            <a:r>
              <a:rPr lang="de-DE" sz="2400" dirty="0" smtClean="0"/>
              <a:t>Keine </a:t>
            </a:r>
            <a:r>
              <a:rPr lang="de-DE" sz="2400" dirty="0" smtClean="0"/>
              <a:t>Finanzmärkte</a:t>
            </a:r>
          </a:p>
          <a:p>
            <a:r>
              <a:rPr lang="de-DE" sz="2400" dirty="0" smtClean="0"/>
              <a:t>Gewinnstreben unterdrückt</a:t>
            </a:r>
            <a:endParaRPr lang="de-AT" sz="2400" dirty="0" smtClean="0"/>
          </a:p>
          <a:p>
            <a:r>
              <a:rPr lang="de-DE" sz="2400" dirty="0" smtClean="0"/>
              <a:t>Finanzkapitalismus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77227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DE" smtClean="0"/>
              <a:t>Sonstige Europäische Strategien II</a:t>
            </a:r>
            <a:endParaRPr lang="de-AT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42644"/>
            <a:ext cx="8382000" cy="524143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de-DE" dirty="0" smtClean="0"/>
              <a:t>Umweltinvestitionen als </a:t>
            </a:r>
            <a:r>
              <a:rPr lang="de-DE" u="sng" dirty="0" smtClean="0"/>
              <a:t>die</a:t>
            </a:r>
            <a:r>
              <a:rPr lang="de-DE" dirty="0" smtClean="0"/>
              <a:t> Chance für eine offensiv-optimistische Politik: </a:t>
            </a:r>
          </a:p>
          <a:p>
            <a:pPr eaLnBrk="1" hangingPunct="1">
              <a:lnSpc>
                <a:spcPct val="80000"/>
              </a:lnSpc>
            </a:pPr>
            <a:r>
              <a:rPr lang="de-DE" dirty="0" smtClean="0"/>
              <a:t>Thermische Gebäudesanierung, „Öko-Autos“, </a:t>
            </a:r>
            <a:r>
              <a:rPr lang="de-DE" dirty="0" err="1" smtClean="0"/>
              <a:t>öff</a:t>
            </a:r>
            <a:r>
              <a:rPr lang="de-DE" dirty="0" smtClean="0"/>
              <a:t>. Verkehr, etc. </a:t>
            </a:r>
            <a:endParaRPr lang="de-AT" dirty="0" smtClean="0"/>
          </a:p>
          <a:p>
            <a:pPr eaLnBrk="1" hangingPunct="1">
              <a:lnSpc>
                <a:spcPct val="80000"/>
              </a:lnSpc>
            </a:pPr>
            <a:r>
              <a:rPr lang="de-AT" dirty="0" smtClean="0"/>
              <a:t>Transeuropäische Netze</a:t>
            </a:r>
          </a:p>
          <a:p>
            <a:pPr eaLnBrk="1" hangingPunct="1">
              <a:lnSpc>
                <a:spcPct val="80000"/>
              </a:lnSpc>
            </a:pPr>
            <a:r>
              <a:rPr lang="de-AT" dirty="0" smtClean="0"/>
              <a:t>Innovative Arbeitszeitmodelle:</a:t>
            </a:r>
          </a:p>
          <a:p>
            <a:pPr lvl="1">
              <a:lnSpc>
                <a:spcPct val="80000"/>
              </a:lnSpc>
            </a:pPr>
            <a:r>
              <a:rPr lang="de-DE" sz="2600" dirty="0" smtClean="0"/>
              <a:t>Milderung der Folgen von Konjunkturschwankungen</a:t>
            </a:r>
          </a:p>
          <a:p>
            <a:pPr lvl="1">
              <a:lnSpc>
                <a:spcPct val="80000"/>
              </a:lnSpc>
            </a:pPr>
            <a:r>
              <a:rPr lang="de-DE" sz="2600" dirty="0" smtClean="0"/>
              <a:t>Langfristige Arbeitszeitverkürzung</a:t>
            </a:r>
            <a:endParaRPr lang="de-AT" sz="2600" dirty="0" smtClean="0"/>
          </a:p>
          <a:p>
            <a:pPr eaLnBrk="1" hangingPunct="1">
              <a:lnSpc>
                <a:spcPct val="80000"/>
              </a:lnSpc>
            </a:pPr>
            <a:r>
              <a:rPr lang="de-DE" dirty="0" smtClean="0"/>
              <a:t>Abbau atypischer Beschäftigungsformen</a:t>
            </a:r>
          </a:p>
          <a:p>
            <a:pPr eaLnBrk="1" hangingPunct="1">
              <a:lnSpc>
                <a:spcPct val="80000"/>
              </a:lnSpc>
            </a:pPr>
            <a:r>
              <a:rPr lang="de-DE" dirty="0" smtClean="0"/>
              <a:t>Sicherung sozialer Minimalstandards durch die EU</a:t>
            </a:r>
          </a:p>
          <a:p>
            <a:pPr eaLnBrk="1" hangingPunct="1">
              <a:lnSpc>
                <a:spcPct val="80000"/>
              </a:lnSpc>
            </a:pPr>
            <a:r>
              <a:rPr lang="de-DE" dirty="0" err="1" smtClean="0"/>
              <a:t>Ent</a:t>
            </a:r>
            <a:r>
              <a:rPr lang="de-DE" dirty="0" smtClean="0"/>
              <a:t>-Ökonomisierung des Bildungswesens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256113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Maßnahmen nationaler Wirtschaftspolitik I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382000" cy="4351961"/>
          </a:xfrm>
        </p:spPr>
        <p:txBody>
          <a:bodyPr/>
          <a:lstStyle/>
          <a:p>
            <a:pPr eaLnBrk="1" hangingPunct="1"/>
            <a:r>
              <a:rPr lang="de-AT" sz="2800" dirty="0" smtClean="0"/>
              <a:t>Kurzarbeitsmodelle und sonstige innovative </a:t>
            </a:r>
            <a:r>
              <a:rPr lang="de-DE" sz="2800" dirty="0" smtClean="0"/>
              <a:t>Arbeitszeitverkürzungen </a:t>
            </a:r>
          </a:p>
          <a:p>
            <a:pPr eaLnBrk="1" hangingPunct="1"/>
            <a:r>
              <a:rPr lang="de-AT" sz="2800" dirty="0" smtClean="0"/>
              <a:t>Erhöhung der Arbeitslosenunterstützung</a:t>
            </a:r>
          </a:p>
          <a:p>
            <a:pPr eaLnBrk="1" hangingPunct="1"/>
            <a:r>
              <a:rPr lang="de-AT" sz="2800" dirty="0" smtClean="0"/>
              <a:t>Bedarfsorientierte Grundsicherung</a:t>
            </a:r>
          </a:p>
          <a:p>
            <a:pPr eaLnBrk="1" hangingPunct="1"/>
            <a:r>
              <a:rPr lang="de-AT" sz="2800" dirty="0" smtClean="0"/>
              <a:t>Investitionen in die Infrastruktur vorziehen, bes. auf Ebene der Länder und Gemeinden</a:t>
            </a:r>
          </a:p>
          <a:p>
            <a:pPr eaLnBrk="1" hangingPunct="1"/>
            <a:r>
              <a:rPr lang="de-DE" sz="2800" dirty="0" smtClean="0"/>
              <a:t>Umweltinvestitionen: Thermische Gebäudesanierung, „Öko-Autos“, öffentlicher Verkehr, etc. </a:t>
            </a:r>
            <a:endParaRPr lang="de-AT" sz="2800" dirty="0" smtClean="0"/>
          </a:p>
        </p:txBody>
      </p:sp>
    </p:spTree>
    <p:extLst>
      <p:ext uri="{BB962C8B-B14F-4D97-AF65-F5344CB8AC3E}">
        <p14:creationId xmlns:p14="http://schemas.microsoft.com/office/powerpoint/2010/main" val="62052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Maßnahmen nationaler Wirtschaftspolitik II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381125"/>
            <a:ext cx="8382000" cy="6980238"/>
          </a:xfrm>
        </p:spPr>
        <p:txBody>
          <a:bodyPr/>
          <a:lstStyle/>
          <a:p>
            <a:pPr eaLnBrk="1" hangingPunct="1"/>
            <a:r>
              <a:rPr lang="de-AT" sz="2800" smtClean="0"/>
              <a:t>Direkte Eingriffe in Finanzsektor: Zinsanpassungen, Kreditbereitschaft, „Durchleuchten“ spekulativer Aktivitäten &gt; </a:t>
            </a:r>
          </a:p>
          <a:p>
            <a:pPr eaLnBrk="1" hangingPunct="1"/>
            <a:r>
              <a:rPr lang="de-AT" sz="2800" smtClean="0"/>
              <a:t>„Rückbau“ der kapital“gedeckten“ Altersvorsorge</a:t>
            </a:r>
          </a:p>
          <a:p>
            <a:pPr eaLnBrk="1" hangingPunct="1"/>
            <a:r>
              <a:rPr lang="de-AT" sz="2800" smtClean="0"/>
              <a:t>Investitionen in alle Bildungseinrichtungen</a:t>
            </a:r>
          </a:p>
          <a:p>
            <a:pPr eaLnBrk="1" hangingPunct="1"/>
            <a:r>
              <a:rPr lang="de-AT" sz="2800" smtClean="0"/>
              <a:t>Ausweitung der Vorschulerziehung</a:t>
            </a:r>
          </a:p>
          <a:p>
            <a:pPr eaLnBrk="1" hangingPunct="1"/>
            <a:r>
              <a:rPr lang="de-DE" sz="2800" smtClean="0"/>
              <a:t>Gemeinnütziger Wohnbau</a:t>
            </a:r>
          </a:p>
          <a:p>
            <a:pPr eaLnBrk="1" hangingPunct="1"/>
            <a:r>
              <a:rPr lang="de-DE" sz="2800" smtClean="0"/>
              <a:t>Gemeinsamer Wohnungsmarkt durch Internet</a:t>
            </a:r>
          </a:p>
          <a:p>
            <a:pPr eaLnBrk="1" hangingPunct="1"/>
            <a:r>
              <a:rPr lang="de-DE" sz="2800" smtClean="0"/>
              <a:t>Detto für den Einzelhandel</a:t>
            </a:r>
          </a:p>
          <a:p>
            <a:pPr eaLnBrk="1" hangingPunct="1"/>
            <a:endParaRPr lang="de-AT" sz="2800" smtClean="0"/>
          </a:p>
          <a:p>
            <a:pPr eaLnBrk="1" hangingPunct="1"/>
            <a:endParaRPr lang="de-AT" sz="2800" smtClean="0"/>
          </a:p>
          <a:p>
            <a:pPr eaLnBrk="1" hangingPunct="1"/>
            <a:endParaRPr lang="de-AT" sz="2800" smtClean="0"/>
          </a:p>
        </p:txBody>
      </p:sp>
    </p:spTree>
    <p:extLst>
      <p:ext uri="{BB962C8B-B14F-4D97-AF65-F5344CB8AC3E}">
        <p14:creationId xmlns:p14="http://schemas.microsoft.com/office/powerpoint/2010/main" val="156279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mtClean="0"/>
              <a:t>Finanzierung der Maßnahmen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71600"/>
            <a:ext cx="8382000" cy="5161413"/>
          </a:xfrm>
        </p:spPr>
        <p:txBody>
          <a:bodyPr/>
          <a:lstStyle/>
          <a:p>
            <a:pPr eaLnBrk="1" hangingPunct="1"/>
            <a:r>
              <a:rPr lang="de-AT" dirty="0" smtClean="0"/>
              <a:t>Grundsatz: Nicht der Konsum, sondern das Sparen der Haushalte soll sinken.</a:t>
            </a:r>
          </a:p>
          <a:p>
            <a:pPr eaLnBrk="1" hangingPunct="1"/>
            <a:r>
              <a:rPr lang="de-AT" dirty="0" smtClean="0"/>
              <a:t>Kurzfristig: Solidarabgabe auf die Höhe der Wertpapierdepots und/oder</a:t>
            </a:r>
          </a:p>
          <a:p>
            <a:pPr eaLnBrk="1" hangingPunct="1"/>
            <a:r>
              <a:rPr lang="de-AT" dirty="0" smtClean="0"/>
              <a:t>Erhöhung der Abgeltungssteuer auf 35% und/oder</a:t>
            </a:r>
          </a:p>
          <a:p>
            <a:pPr eaLnBrk="1" hangingPunct="1"/>
            <a:r>
              <a:rPr lang="de-AT" dirty="0" smtClean="0"/>
              <a:t>Erhöhung des Spitzensteuersatzes ab 100.000 €</a:t>
            </a:r>
          </a:p>
          <a:p>
            <a:pPr eaLnBrk="1" hangingPunct="1"/>
            <a:r>
              <a:rPr lang="de-AT" dirty="0" smtClean="0"/>
              <a:t>Generelle Vermögens- und Erbschaftssteuer ab Netto-Vermögen von 300.000 € </a:t>
            </a:r>
          </a:p>
          <a:p>
            <a:pPr eaLnBrk="1" hangingPunct="1"/>
            <a:r>
              <a:rPr lang="de-DE" dirty="0" smtClean="0"/>
              <a:t>EU-weite Finanztransaktionssteuer (1% bis 2% vom BIP)</a:t>
            </a:r>
          </a:p>
          <a:p>
            <a:pPr eaLnBrk="1" hangingPunct="1"/>
            <a:r>
              <a:rPr lang="de-DE" dirty="0" smtClean="0"/>
              <a:t>Höhere Besteuerung des Ressourcenverbrauchs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397331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de-AT" sz="2500" dirty="0" smtClean="0"/>
              <a:t>Mobilisierung durch EU-Bürgerinitiative:</a:t>
            </a:r>
            <a:br>
              <a:rPr lang="de-AT" sz="2500" dirty="0" smtClean="0"/>
            </a:br>
            <a:r>
              <a:rPr lang="de-AT" sz="2500" dirty="0" err="1" smtClean="0"/>
              <a:t>Stop</a:t>
            </a:r>
            <a:r>
              <a:rPr lang="de-AT" sz="2500" dirty="0" smtClean="0"/>
              <a:t> </a:t>
            </a:r>
            <a:r>
              <a:rPr lang="de-AT" sz="2500" dirty="0" err="1" smtClean="0"/>
              <a:t>austerity</a:t>
            </a:r>
            <a:r>
              <a:rPr lang="de-AT" sz="2500" dirty="0" smtClean="0"/>
              <a:t> – promote a </a:t>
            </a:r>
            <a:r>
              <a:rPr lang="de-AT" sz="2500" dirty="0" err="1" smtClean="0"/>
              <a:t>social</a:t>
            </a:r>
            <a:r>
              <a:rPr lang="de-AT" sz="2500" dirty="0" smtClean="0"/>
              <a:t> Europe!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54900"/>
            <a:ext cx="8382000" cy="5703100"/>
          </a:xfrm>
        </p:spPr>
        <p:txBody>
          <a:bodyPr/>
          <a:lstStyle/>
          <a:p>
            <a:pPr eaLnBrk="1" hangingPunct="1"/>
            <a:r>
              <a:rPr lang="de-AT" dirty="0" smtClean="0"/>
              <a:t>Was ist eine Europäische Bürgerinitiative?</a:t>
            </a:r>
          </a:p>
          <a:p>
            <a:pPr eaLnBrk="1" hangingPunct="1"/>
            <a:r>
              <a:rPr lang="de-AT" dirty="0" smtClean="0"/>
              <a:t>Erfolg der EBI gegen die Privatisierung von Wasser</a:t>
            </a:r>
          </a:p>
          <a:p>
            <a:pPr eaLnBrk="1" hangingPunct="1"/>
            <a:r>
              <a:rPr lang="de-AT" dirty="0" smtClean="0"/>
              <a:t>EBI als Vehikel zur Mobilisierung: Gegen Sparpolitik und Sozialabbau, für Sozialstaatlichkeit</a:t>
            </a:r>
          </a:p>
          <a:p>
            <a:pPr eaLnBrk="1" hangingPunct="1">
              <a:lnSpc>
                <a:spcPct val="80000"/>
              </a:lnSpc>
            </a:pPr>
            <a:r>
              <a:rPr lang="de-AT" dirty="0" smtClean="0"/>
              <a:t>Fünf Kernforderungen: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Profitstreben zu Realwirtschaft durch strikte Finanzregulierungen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Stärkung der sozialen Sicherungssysteme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Lohnbildung durch sozialpartnerschaftliche Tarifverträge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Öffentliche Investitionen in Bildung, Umwelt und Infrastruktur</a:t>
            </a:r>
          </a:p>
          <a:p>
            <a:pPr lvl="1">
              <a:lnSpc>
                <a:spcPct val="80000"/>
              </a:lnSpc>
            </a:pPr>
            <a:r>
              <a:rPr lang="de-DE" sz="2000" dirty="0" smtClean="0"/>
              <a:t>Finanzierung durch Unternehmen und Haushalte nach ihrer ökonomischen und sozialen Lage</a:t>
            </a:r>
          </a:p>
          <a:p>
            <a:pPr eaLnBrk="1" hangingPunct="1"/>
            <a:r>
              <a:rPr lang="de-AT" dirty="0" smtClean="0"/>
              <a:t>Breites Bündnis: Gewerkschaften, kirchliche Organisationen, NGOs in allen 28 EU-Ländern &gt; </a:t>
            </a:r>
          </a:p>
          <a:p>
            <a:pPr eaLnBrk="1" hangingPunct="1"/>
            <a:r>
              <a:rPr lang="de-DE" dirty="0" smtClean="0"/>
              <a:t>30 Millionen Unterstützungen sind möglich!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14622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600" dirty="0" smtClean="0"/>
              <a:t>Menschenbild und Wirtschaftsordnung: </a:t>
            </a:r>
            <a:br>
              <a:rPr lang="de-DE" sz="2600" dirty="0" smtClean="0"/>
            </a:br>
            <a:r>
              <a:rPr lang="de-DE" sz="2600" dirty="0" smtClean="0"/>
              <a:t>Soziale Marktwirtschaft</a:t>
            </a:r>
            <a:endParaRPr lang="de-AT" sz="2600" dirty="0" smtClean="0"/>
          </a:p>
        </p:txBody>
      </p:sp>
      <p:sp>
        <p:nvSpPr>
          <p:cNvPr id="23555" name="Inhaltsplatzhalter 2"/>
          <p:cNvSpPr>
            <a:spLocks noGrp="1"/>
          </p:cNvSpPr>
          <p:nvPr>
            <p:ph idx="1"/>
          </p:nvPr>
        </p:nvSpPr>
        <p:spPr>
          <a:xfrm>
            <a:off x="762000" y="1676400"/>
            <a:ext cx="8382000" cy="4284250"/>
          </a:xfrm>
        </p:spPr>
        <p:txBody>
          <a:bodyPr/>
          <a:lstStyle/>
          <a:p>
            <a:r>
              <a:rPr lang="de-DE" sz="2400" dirty="0" smtClean="0"/>
              <a:t>Integration der Gegensätze</a:t>
            </a:r>
          </a:p>
          <a:p>
            <a:r>
              <a:rPr lang="de-DE" sz="2400" dirty="0" smtClean="0"/>
              <a:t>Mensch als Individuum und soziales Wesen </a:t>
            </a:r>
          </a:p>
          <a:p>
            <a:r>
              <a:rPr lang="de-DE" sz="2400" dirty="0" smtClean="0"/>
              <a:t>Konkurrenz und Kooperation</a:t>
            </a:r>
          </a:p>
          <a:p>
            <a:r>
              <a:rPr lang="de-DE" sz="2400" dirty="0" smtClean="0"/>
              <a:t>Politik und Ökonomie, Markt und Staat ergänzen einander &gt; Arbeitsteilung</a:t>
            </a:r>
          </a:p>
          <a:p>
            <a:r>
              <a:rPr lang="de-DE" sz="2400" dirty="0" smtClean="0"/>
              <a:t>Im Zweifelsfall: Primat der Politik</a:t>
            </a:r>
            <a:endParaRPr lang="de-AT" sz="2200" dirty="0" smtClean="0"/>
          </a:p>
          <a:p>
            <a:r>
              <a:rPr lang="de-DE" sz="2400" dirty="0" smtClean="0"/>
              <a:t>Stabilisierung/Regulierung der Finanzmärkte</a:t>
            </a:r>
          </a:p>
          <a:p>
            <a:r>
              <a:rPr lang="de-DE" sz="2400" dirty="0" smtClean="0"/>
              <a:t>Gewinnstreben auf Realwirtschaft gelenkt</a:t>
            </a:r>
            <a:endParaRPr lang="de-AT" sz="2400" dirty="0" smtClean="0"/>
          </a:p>
          <a:p>
            <a:r>
              <a:rPr lang="de-DE" sz="2400" dirty="0" smtClean="0"/>
              <a:t>Realkapitalismus</a:t>
            </a:r>
            <a:endParaRPr lang="de-AT" dirty="0" smtClean="0"/>
          </a:p>
        </p:txBody>
      </p:sp>
    </p:spTree>
    <p:extLst>
      <p:ext uri="{BB962C8B-B14F-4D97-AF65-F5344CB8AC3E}">
        <p14:creationId xmlns:p14="http://schemas.microsoft.com/office/powerpoint/2010/main" val="1865206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843713" cy="1371600"/>
          </a:xfrm>
        </p:spPr>
        <p:txBody>
          <a:bodyPr/>
          <a:lstStyle/>
          <a:p>
            <a:r>
              <a:rPr lang="de-AT" dirty="0" smtClean="0"/>
              <a:t>Rahmenbedingungen im „golden </a:t>
            </a:r>
            <a:r>
              <a:rPr lang="de-AT" dirty="0" err="1" smtClean="0"/>
              <a:t>age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capitalism</a:t>
            </a:r>
            <a:r>
              <a:rPr lang="de-AT" dirty="0" smtClean="0"/>
              <a:t>“ 1950 bis ~1975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8382000" cy="5579989"/>
          </a:xfrm>
        </p:spPr>
        <p:txBody>
          <a:bodyPr/>
          <a:lstStyle/>
          <a:p>
            <a:r>
              <a:rPr lang="de-AT" sz="2100" dirty="0" smtClean="0"/>
              <a:t>Ergebnis des Lernens aus der Weltwirtschaftskrise</a:t>
            </a:r>
          </a:p>
          <a:p>
            <a:r>
              <a:rPr lang="de-AT" sz="2100" dirty="0" smtClean="0"/>
              <a:t>Soziale Marktwirtschaft: Integration von Gegensätzen durch „Arbeitsteilung:</a:t>
            </a:r>
          </a:p>
          <a:p>
            <a:r>
              <a:rPr lang="de-AT" sz="2100" dirty="0" smtClean="0"/>
              <a:t>Politik – Ökonomie</a:t>
            </a:r>
          </a:p>
          <a:p>
            <a:r>
              <a:rPr lang="de-AT" sz="2100" dirty="0" smtClean="0"/>
              <a:t>Staat – Markt</a:t>
            </a:r>
          </a:p>
          <a:p>
            <a:r>
              <a:rPr lang="de-AT" sz="2100" dirty="0" smtClean="0"/>
              <a:t>Kooperation – Konkurrenz</a:t>
            </a:r>
          </a:p>
          <a:p>
            <a:r>
              <a:rPr lang="de-DE" sz="2100" dirty="0" smtClean="0"/>
              <a:t>Ausbau des Sozialstaats</a:t>
            </a:r>
          </a:p>
          <a:p>
            <a:r>
              <a:rPr lang="de-DE" sz="2100" dirty="0" smtClean="0"/>
              <a:t>Dominanz des Ziels der Vollbeschäftigung</a:t>
            </a:r>
          </a:p>
          <a:p>
            <a:r>
              <a:rPr lang="de-DE" sz="2100" dirty="0" smtClean="0"/>
              <a:t>Liberalisierung der  Gütermärkte, Regulation der Finanzmärkte&gt;</a:t>
            </a:r>
          </a:p>
          <a:p>
            <a:r>
              <a:rPr lang="de-DE" sz="2100" dirty="0" smtClean="0"/>
              <a:t>Gewinnstreben auf Realwirtschaft fokussiert</a:t>
            </a:r>
          </a:p>
          <a:p>
            <a:r>
              <a:rPr lang="de-DE" sz="2100" dirty="0" smtClean="0"/>
              <a:t>Sozialpartnerschaft bzw. „Rheinischer Kapitalismus“ &gt;</a:t>
            </a:r>
          </a:p>
          <a:p>
            <a:r>
              <a:rPr lang="de-DE" sz="2100" dirty="0" smtClean="0"/>
              <a:t>Realkapitalistische „Spielanordnung“</a:t>
            </a:r>
          </a:p>
          <a:p>
            <a:r>
              <a:rPr lang="de-DE" sz="2100" dirty="0" smtClean="0"/>
              <a:t>Wissenschaftliches Fundament: Keynesianismus</a:t>
            </a:r>
            <a:endParaRPr lang="de-AT" sz="2200" dirty="0" smtClean="0"/>
          </a:p>
        </p:txBody>
      </p:sp>
    </p:spTree>
    <p:extLst>
      <p:ext uri="{BB962C8B-B14F-4D97-AF65-F5344CB8AC3E}">
        <p14:creationId xmlns:p14="http://schemas.microsoft.com/office/powerpoint/2010/main" val="27724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843713" cy="1371600"/>
          </a:xfrm>
        </p:spPr>
        <p:txBody>
          <a:bodyPr/>
          <a:lstStyle/>
          <a:p>
            <a:r>
              <a:rPr lang="de-AT" dirty="0" smtClean="0"/>
              <a:t>Performance im „golden </a:t>
            </a:r>
            <a:r>
              <a:rPr lang="de-AT" dirty="0" err="1" smtClean="0"/>
              <a:t>age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capitalism</a:t>
            </a:r>
            <a:r>
              <a:rPr lang="de-AT" dirty="0" smtClean="0"/>
              <a:t>“ 1950 bis ~1975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4782848"/>
          </a:xfrm>
        </p:spPr>
        <p:txBody>
          <a:bodyPr/>
          <a:lstStyle/>
          <a:p>
            <a:r>
              <a:rPr lang="de-AT" sz="2100" dirty="0" smtClean="0"/>
              <a:t>Vollbeschäftigung ab Ende der 1950er Jahre</a:t>
            </a:r>
          </a:p>
          <a:p>
            <a:r>
              <a:rPr lang="de-DE" sz="2100" dirty="0" smtClean="0"/>
              <a:t>Stetig sinkende Staatsverschuldung</a:t>
            </a:r>
          </a:p>
          <a:p>
            <a:r>
              <a:rPr lang="de-DE" sz="2100" dirty="0" smtClean="0"/>
              <a:t>Soziale Sicherheitssysteme: Vorsorge durch Handeln</a:t>
            </a:r>
          </a:p>
          <a:p>
            <a:r>
              <a:rPr lang="de-DE" sz="2100" dirty="0" smtClean="0"/>
              <a:t>Selbsterfüllende Effekte des Vertrauens</a:t>
            </a:r>
            <a:endParaRPr lang="de-AT" sz="2100" dirty="0" smtClean="0"/>
          </a:p>
          <a:p>
            <a:r>
              <a:rPr lang="de-AT" sz="2100" dirty="0" smtClean="0"/>
              <a:t>Beispiel: Reaktion auf den Anstieg der „Abhängigkeitsquote“ in den 1960er Jahren auf 65% (heute: 48%)</a:t>
            </a:r>
          </a:p>
          <a:p>
            <a:r>
              <a:rPr lang="de-DE" sz="2100" dirty="0" smtClean="0"/>
              <a:t>Vorsorge durch Realkapitalbildung &gt;</a:t>
            </a:r>
          </a:p>
          <a:p>
            <a:r>
              <a:rPr lang="de-DE" sz="2100" dirty="0" smtClean="0"/>
              <a:t>Solidarischer Generationenvertrag</a:t>
            </a:r>
          </a:p>
          <a:p>
            <a:r>
              <a:rPr lang="de-DE" sz="2100" dirty="0" smtClean="0"/>
              <a:t>Anreizbedingungen: Aktivitäten in der Realwirtschaft &gt; „Aufeinander-angewiesen-sein“ von Unternehmen bis zu Systemen der sozialen Sicherheit </a:t>
            </a:r>
          </a:p>
          <a:p>
            <a:r>
              <a:rPr lang="de-DE" sz="2100" dirty="0" smtClean="0"/>
              <a:t>Mensch als </a:t>
            </a:r>
            <a:r>
              <a:rPr lang="de-DE" sz="2100" dirty="0"/>
              <a:t>I</a:t>
            </a:r>
            <a:r>
              <a:rPr lang="de-DE" sz="2100" dirty="0" smtClean="0"/>
              <a:t>ndividuum und als soziales Wesen</a:t>
            </a:r>
          </a:p>
        </p:txBody>
      </p:sp>
    </p:spTree>
    <p:extLst>
      <p:ext uri="{BB962C8B-B14F-4D97-AF65-F5344CB8AC3E}">
        <p14:creationId xmlns:p14="http://schemas.microsoft.com/office/powerpoint/2010/main" val="251261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843713" cy="1371600"/>
          </a:xfrm>
        </p:spPr>
        <p:txBody>
          <a:bodyPr/>
          <a:lstStyle/>
          <a:p>
            <a:r>
              <a:rPr lang="de-AT" dirty="0" smtClean="0"/>
              <a:t>Rahmenbedingungen im Zeitalter des Finanzkapitals seit ~1980 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382000" cy="5396862"/>
          </a:xfrm>
        </p:spPr>
        <p:txBody>
          <a:bodyPr/>
          <a:lstStyle/>
          <a:p>
            <a:r>
              <a:rPr lang="de-DE" sz="2100" dirty="0"/>
              <a:t>Wissenschaftliches Fundament: </a:t>
            </a:r>
            <a:r>
              <a:rPr lang="de-DE" sz="2100" dirty="0" smtClean="0"/>
              <a:t>Neoliberalismus</a:t>
            </a:r>
            <a:endParaRPr lang="de-AT" sz="2200" dirty="0"/>
          </a:p>
          <a:p>
            <a:r>
              <a:rPr lang="de-AT" sz="2100" dirty="0" smtClean="0"/>
              <a:t>Renaissance wegen der politischen Machtverschiebungen </a:t>
            </a:r>
            <a:r>
              <a:rPr lang="de-AT" sz="2100" dirty="0"/>
              <a:t>a</a:t>
            </a:r>
            <a:r>
              <a:rPr lang="de-AT" sz="2100" dirty="0" smtClean="0"/>
              <a:t>ls Folge der anhaltenden Vollbeschäftigung</a:t>
            </a:r>
          </a:p>
          <a:p>
            <a:r>
              <a:rPr lang="de-AT" sz="2100" dirty="0" smtClean="0"/>
              <a:t>Klare/einseitige Prioritäten: Ökonomie vor Politik, Markt vor Staat, Konkurrenz statt Kooperation</a:t>
            </a:r>
          </a:p>
          <a:p>
            <a:r>
              <a:rPr lang="de-AT" sz="2100" dirty="0" err="1" smtClean="0"/>
              <a:t>Ent</a:t>
            </a:r>
            <a:r>
              <a:rPr lang="de-AT" sz="2100" dirty="0" smtClean="0"/>
              <a:t>-Fesselung der Finanzmärkte &gt;</a:t>
            </a:r>
          </a:p>
          <a:p>
            <a:r>
              <a:rPr lang="de-DE" sz="2100" dirty="0" smtClean="0"/>
              <a:t>Gewinnstreben verlagert sich zur „Finanzalchemie“</a:t>
            </a:r>
            <a:endParaRPr lang="de-AT" sz="2100" dirty="0" smtClean="0"/>
          </a:p>
          <a:p>
            <a:r>
              <a:rPr lang="de-DE" sz="2100" dirty="0"/>
              <a:t>Dominanz </a:t>
            </a:r>
            <a:r>
              <a:rPr lang="de-DE" sz="2100" dirty="0" smtClean="0"/>
              <a:t>der Ziele von Geldwert und stabilen Staatsfinanzen</a:t>
            </a:r>
          </a:p>
          <a:p>
            <a:r>
              <a:rPr lang="de-DE" sz="2100" dirty="0" smtClean="0"/>
              <a:t>Rückbau des Sozialstaats</a:t>
            </a:r>
          </a:p>
          <a:p>
            <a:r>
              <a:rPr lang="de-DE" sz="2100" dirty="0" smtClean="0"/>
              <a:t>Eigenvorsorge statt Solidarlösungen &gt;</a:t>
            </a:r>
          </a:p>
          <a:p>
            <a:r>
              <a:rPr lang="de-DE" sz="2100" dirty="0" smtClean="0"/>
              <a:t>Vertrauensschwund</a:t>
            </a:r>
          </a:p>
          <a:p>
            <a:r>
              <a:rPr lang="de-DE" sz="2100" dirty="0" smtClean="0"/>
              <a:t>Entfremdung zwischen Unternehmern und Gewerkschaften</a:t>
            </a:r>
          </a:p>
          <a:p>
            <a:r>
              <a:rPr lang="de-DE" sz="2100" dirty="0" smtClean="0"/>
              <a:t>Realkapitalistische „Spielanordnung“</a:t>
            </a:r>
          </a:p>
        </p:txBody>
      </p:sp>
    </p:spTree>
    <p:extLst>
      <p:ext uri="{BB962C8B-B14F-4D97-AF65-F5344CB8AC3E}">
        <p14:creationId xmlns:p14="http://schemas.microsoft.com/office/powerpoint/2010/main" val="114622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2200" y="0"/>
            <a:ext cx="6843713" cy="1371600"/>
          </a:xfrm>
        </p:spPr>
        <p:txBody>
          <a:bodyPr/>
          <a:lstStyle/>
          <a:p>
            <a:r>
              <a:rPr lang="de-AT" dirty="0" smtClean="0"/>
              <a:t>Performance im</a:t>
            </a:r>
            <a:r>
              <a:rPr lang="de-AT" dirty="0"/>
              <a:t> </a:t>
            </a:r>
            <a:r>
              <a:rPr lang="de-AT" dirty="0" smtClean="0"/>
              <a:t>Zeitalter </a:t>
            </a:r>
            <a:r>
              <a:rPr lang="de-AT" dirty="0"/>
              <a:t>des Finanzkapitals seit ~1980 </a:t>
            </a:r>
            <a:endParaRPr lang="de-AT" dirty="0" smtClean="0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524000"/>
            <a:ext cx="8382000" cy="5073697"/>
          </a:xfrm>
        </p:spPr>
        <p:txBody>
          <a:bodyPr/>
          <a:lstStyle/>
          <a:p>
            <a:r>
              <a:rPr lang="de-AT" sz="2100" dirty="0" smtClean="0"/>
              <a:t>Steigende Arbeitslosigkeit &gt;</a:t>
            </a:r>
          </a:p>
          <a:p>
            <a:r>
              <a:rPr lang="de-DE" sz="2100" dirty="0" smtClean="0"/>
              <a:t>Prekäre Beschäftigung und hohe Mieten &gt;</a:t>
            </a:r>
            <a:endParaRPr lang="de-AT" sz="2100" dirty="0" smtClean="0"/>
          </a:p>
          <a:p>
            <a:r>
              <a:rPr lang="de-AT" sz="2100" dirty="0" smtClean="0"/>
              <a:t>Junge können nur schwer „flügge“ werden &gt;</a:t>
            </a:r>
          </a:p>
          <a:p>
            <a:r>
              <a:rPr lang="de-AT" sz="2100" dirty="0" smtClean="0"/>
              <a:t>„</a:t>
            </a:r>
            <a:r>
              <a:rPr lang="de-AT" sz="2100" dirty="0" err="1" smtClean="0"/>
              <a:t>No</a:t>
            </a:r>
            <a:r>
              <a:rPr lang="de-AT" sz="2100" dirty="0" smtClean="0"/>
              <a:t>-future-feeling“ &gt; </a:t>
            </a:r>
            <a:r>
              <a:rPr lang="de-DE" sz="2100" dirty="0"/>
              <a:t>Selbsterfüllende Effekte des </a:t>
            </a:r>
            <a:r>
              <a:rPr lang="de-DE" sz="2100" dirty="0" smtClean="0"/>
              <a:t>sinkenden Vertrauens</a:t>
            </a:r>
            <a:endParaRPr lang="de-AT" sz="2100" dirty="0" smtClean="0"/>
          </a:p>
          <a:p>
            <a:r>
              <a:rPr lang="de-DE" sz="2100" dirty="0" smtClean="0"/>
              <a:t>Steigende Staatsverschuldung trotz bzw. wegen Schwächung des Sozialstaats</a:t>
            </a:r>
          </a:p>
          <a:p>
            <a:r>
              <a:rPr lang="de-DE" sz="2100" dirty="0" smtClean="0"/>
              <a:t>Vorsorge durch Finanzkapitalbildung &gt;</a:t>
            </a:r>
          </a:p>
          <a:p>
            <a:r>
              <a:rPr lang="de-DE" sz="2100" dirty="0" err="1" smtClean="0"/>
              <a:t>Ent</a:t>
            </a:r>
            <a:r>
              <a:rPr lang="de-DE" sz="2100" dirty="0" smtClean="0"/>
              <a:t>-Solidarisierung zwischen jung und alt </a:t>
            </a:r>
          </a:p>
          <a:p>
            <a:r>
              <a:rPr lang="de-DE" sz="2100" dirty="0" smtClean="0"/>
              <a:t>Anreizbedingungen: Finanzalchemisten gewinnen, wenn die anderen verlieren (und sie agieren allein im Gegensatz zu Unternehmern)</a:t>
            </a:r>
          </a:p>
          <a:p>
            <a:r>
              <a:rPr lang="de-DE" sz="2100" dirty="0" smtClean="0"/>
              <a:t>Mensch nur als </a:t>
            </a:r>
            <a:r>
              <a:rPr lang="de-DE" sz="2100" dirty="0"/>
              <a:t>I</a:t>
            </a:r>
            <a:r>
              <a:rPr lang="de-DE" sz="2100" dirty="0" smtClean="0"/>
              <a:t>ndividuum wahr genommen</a:t>
            </a:r>
          </a:p>
        </p:txBody>
      </p:sp>
    </p:spTree>
    <p:extLst>
      <p:ext uri="{BB962C8B-B14F-4D97-AF65-F5344CB8AC3E}">
        <p14:creationId xmlns:p14="http://schemas.microsoft.com/office/powerpoint/2010/main" val="188370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4600" y="152400"/>
            <a:ext cx="6754813" cy="1143000"/>
          </a:xfrm>
        </p:spPr>
        <p:txBody>
          <a:bodyPr/>
          <a:lstStyle/>
          <a:p>
            <a:r>
              <a:rPr lang="de-AT" smtClean="0"/>
              <a:t>Langfristige Entwicklung </a:t>
            </a:r>
            <a:br>
              <a:rPr lang="de-AT" smtClean="0"/>
            </a:br>
            <a:r>
              <a:rPr lang="de-AT" smtClean="0"/>
              <a:t>in (West)Europa </a:t>
            </a:r>
          </a:p>
        </p:txBody>
      </p:sp>
      <p:graphicFrame>
        <p:nvGraphicFramePr>
          <p:cNvPr id="7" name="Tabelle 6"/>
          <p:cNvGraphicFramePr>
            <a:graphicFrameLocks noGrp="1"/>
          </p:cNvGraphicFramePr>
          <p:nvPr/>
        </p:nvGraphicFramePr>
        <p:xfrm>
          <a:off x="762000" y="6477000"/>
          <a:ext cx="2895600" cy="228600"/>
        </p:xfrm>
        <a:graphic>
          <a:graphicData uri="http://schemas.openxmlformats.org/drawingml/2006/table">
            <a:tbl>
              <a:tblPr/>
              <a:tblGrid>
                <a:gridCol w="2895600"/>
              </a:tblGrid>
              <a:tr h="228600">
                <a:tc>
                  <a:txBody>
                    <a:bodyPr/>
                    <a:lstStyle/>
                    <a:p>
                      <a:pPr algn="l" fontAlgn="b"/>
                      <a:r>
                        <a:rPr lang="de-AT" sz="1100" b="0" i="0" u="none" strike="noStrike" baseline="30000" dirty="0">
                          <a:solidFill>
                            <a:srgbClr val="000000"/>
                          </a:solidFill>
                          <a:latin typeface="Century Gothic"/>
                        </a:rPr>
                        <a:t>1</a:t>
                      </a:r>
                      <a:r>
                        <a:rPr lang="de-AT" sz="1000" b="0" i="0" u="none" strike="noStrike" dirty="0">
                          <a:solidFill>
                            <a:srgbClr val="000000"/>
                          </a:solidFill>
                          <a:latin typeface="Century Gothic"/>
                        </a:rPr>
                        <a:t>) Gleitender 3-Jahresdurchnitt.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37890" name="Object 5"/>
          <p:cNvGraphicFramePr>
            <a:graphicFrameLocks noChangeAspect="1"/>
          </p:cNvGraphicFramePr>
          <p:nvPr/>
        </p:nvGraphicFramePr>
        <p:xfrm>
          <a:off x="2743200" y="1192213"/>
          <a:ext cx="4191000" cy="1849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6" name="Worksheet" r:id="rId4" imgW="6876860" imgH="3829050" progId="Excel.Sheet.8">
                  <p:link updateAutomatic="1"/>
                </p:oleObj>
              </mc:Choice>
              <mc:Fallback>
                <p:oleObj name="Worksheet" r:id="rId4" imgW="6876860" imgH="3829050" progId="Excel.Sheet.8">
                  <p:link updateAutomatic="1"/>
                  <p:pic>
                    <p:nvPicPr>
                      <p:cNvPr id="0" name="Picture 3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1192213"/>
                        <a:ext cx="4191000" cy="18494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1" name="Object 6"/>
          <p:cNvGraphicFramePr>
            <a:graphicFrameLocks noChangeAspect="1"/>
          </p:cNvGraphicFramePr>
          <p:nvPr/>
        </p:nvGraphicFramePr>
        <p:xfrm>
          <a:off x="2743200" y="2978150"/>
          <a:ext cx="4267200" cy="173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7" name="Worksheet" r:id="rId6" imgW="6858000" imgH="3581519" progId="Excel.Sheet.8">
                  <p:link updateAutomatic="1"/>
                </p:oleObj>
              </mc:Choice>
              <mc:Fallback>
                <p:oleObj name="Worksheet" r:id="rId6" imgW="6858000" imgH="3581519" progId="Excel.Sheet.8">
                  <p:link updateAutomatic="1"/>
                  <p:pic>
                    <p:nvPicPr>
                      <p:cNvPr id="0" name="Picture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978150"/>
                        <a:ext cx="4267200" cy="173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892" name="Object 7"/>
          <p:cNvGraphicFramePr>
            <a:graphicFrameLocks noChangeAspect="1"/>
          </p:cNvGraphicFramePr>
          <p:nvPr/>
        </p:nvGraphicFramePr>
        <p:xfrm>
          <a:off x="2743200" y="4654550"/>
          <a:ext cx="4191000" cy="186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188" name="Worksheet" r:id="rId8" imgW="6829282" imgH="3800475" progId="Excel.Sheet.8">
                  <p:link updateAutomatic="1"/>
                </p:oleObj>
              </mc:Choice>
              <mc:Fallback>
                <p:oleObj name="Worksheet" r:id="rId8" imgW="6829282" imgH="3800475" progId="Excel.Sheet.8">
                  <p:link updateAutomatic="1"/>
                  <p:pic>
                    <p:nvPicPr>
                      <p:cNvPr id="0" name="Picture 4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654550"/>
                        <a:ext cx="4191000" cy="1865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352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FO_CG_Folie">
  <a:themeElements>
    <a:clrScheme name="">
      <a:dk1>
        <a:srgbClr val="000000"/>
      </a:dk1>
      <a:lt1>
        <a:srgbClr val="FFFFFF"/>
      </a:lt1>
      <a:dk2>
        <a:srgbClr val="000FB0"/>
      </a:dk2>
      <a:lt2>
        <a:srgbClr val="C0C0C0"/>
      </a:lt2>
      <a:accent1>
        <a:srgbClr val="000FB0"/>
      </a:accent1>
      <a:accent2>
        <a:srgbClr val="FF1720"/>
      </a:accent2>
      <a:accent3>
        <a:srgbClr val="FFFFFF"/>
      </a:accent3>
      <a:accent4>
        <a:srgbClr val="000000"/>
      </a:accent4>
      <a:accent5>
        <a:srgbClr val="AAAAD4"/>
      </a:accent5>
      <a:accent6>
        <a:srgbClr val="E7141C"/>
      </a:accent6>
      <a:hlink>
        <a:srgbClr val="7295FF"/>
      </a:hlink>
      <a:folHlink>
        <a:srgbClr val="FFCC00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WIFO_CG_Folie">
  <a:themeElements>
    <a:clrScheme name="">
      <a:dk1>
        <a:srgbClr val="000000"/>
      </a:dk1>
      <a:lt1>
        <a:srgbClr val="FFFFFF"/>
      </a:lt1>
      <a:dk2>
        <a:srgbClr val="000FB0"/>
      </a:dk2>
      <a:lt2>
        <a:srgbClr val="C0C0C0"/>
      </a:lt2>
      <a:accent1>
        <a:srgbClr val="000FB0"/>
      </a:accent1>
      <a:accent2>
        <a:srgbClr val="FF1720"/>
      </a:accent2>
      <a:accent3>
        <a:srgbClr val="FFFFFF"/>
      </a:accent3>
      <a:accent4>
        <a:srgbClr val="000000"/>
      </a:accent4>
      <a:accent5>
        <a:srgbClr val="AAAAD4"/>
      </a:accent5>
      <a:accent6>
        <a:srgbClr val="E7141C"/>
      </a:accent6>
      <a:hlink>
        <a:srgbClr val="7295FF"/>
      </a:hlink>
      <a:folHlink>
        <a:srgbClr val="FFCC00"/>
      </a:folHlink>
    </a:clrScheme>
    <a:fontScheme name="WIFO_CG_Foli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00009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FO_CG_Foli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FO_CG_Foli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FO_CG_Folie 8">
        <a:dk1>
          <a:srgbClr val="000000"/>
        </a:dk1>
        <a:lt1>
          <a:srgbClr val="FFFFFF"/>
        </a:lt1>
        <a:dk2>
          <a:srgbClr val="000000"/>
        </a:dk2>
        <a:lt2>
          <a:srgbClr val="919191"/>
        </a:lt2>
        <a:accent1>
          <a:srgbClr val="000099"/>
        </a:accent1>
        <a:accent2>
          <a:srgbClr val="790015"/>
        </a:accent2>
        <a:accent3>
          <a:srgbClr val="FFFFFF"/>
        </a:accent3>
        <a:accent4>
          <a:srgbClr val="000000"/>
        </a:accent4>
        <a:accent5>
          <a:srgbClr val="AAAACA"/>
        </a:accent5>
        <a:accent6>
          <a:srgbClr val="6D0012"/>
        </a:accent6>
        <a:hlink>
          <a:srgbClr val="CADEF0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WIFO_CG_Folie</Template>
  <TotalTime>0</TotalTime>
  <Words>1350</Words>
  <Application>Microsoft Office PowerPoint</Application>
  <PresentationFormat>A4-Papier (210x297 mm)</PresentationFormat>
  <Paragraphs>262</Paragraphs>
  <Slides>34</Slides>
  <Notes>12</Notes>
  <HiddenSlides>0</HiddenSlides>
  <MMClips>0</MMClips>
  <ScaleCrop>false</ScaleCrop>
  <HeadingPairs>
    <vt:vector size="6" baseType="variant">
      <vt:variant>
        <vt:lpstr>Design</vt:lpstr>
      </vt:variant>
      <vt:variant>
        <vt:i4>2</vt:i4>
      </vt:variant>
      <vt:variant>
        <vt:lpstr>Verknüpfungen</vt:lpstr>
      </vt:variant>
      <vt:variant>
        <vt:i4>17</vt:i4>
      </vt:variant>
      <vt:variant>
        <vt:lpstr>Folientitel</vt:lpstr>
      </vt:variant>
      <vt:variant>
        <vt:i4>34</vt:i4>
      </vt:variant>
    </vt:vector>
  </HeadingPairs>
  <TitlesOfParts>
    <vt:vector size="53" baseType="lpstr">
      <vt:lpstr>WIFO_CG_Folie</vt:lpstr>
      <vt:lpstr>2_WIFO_CG_Folie</vt:lpstr>
      <vt:lpstr>\\commons.wsr.ac.at\common\user\schulm\WorkingPapersNeu\EMF\fig_emf.xlsx!abb34_ppp (2)![fig_emf.xlsx]abb34_ppp (2) Chart 2</vt:lpstr>
      <vt:lpstr>\\commons.wsr.ac.at\common\user\schulm\WorkingPapersNeu\EMF\fig_emf.xlsx!abb34_ppp (2)![fig_emf.xlsx]abb34_ppp (2) Chart 3</vt:lpstr>
      <vt:lpstr>\\commons.wsr.ac.at\common\user\schulm\WorkingPapersNeu\EMF\fig_emf.xlsx!abb34_ppp (2)![fig_emf.xlsx]abb34_ppp (2) Chart 4</vt:lpstr>
      <vt:lpstr>\\commons.wsr.ac.at\common\user\schulm\Mifri\2012_17\tatjana_zei_endg_2012.xlsx!abb4n![tatjana_zei_endg_2012.xlsx]abb4n Chart 11-1</vt:lpstr>
      <vt:lpstr>F:\Stick_12_04_13\Vorträge\wifo_24_11_2008.xls!abb9_ppp![wifo_24_11_2008.xls]abb9_ppp Chart 1</vt:lpstr>
      <vt:lpstr>\\commons.wsr.ac.at\common\user\schulm\Projekte\ComSpec\zei\zei_oil.xls!zei3 deutsch![zei_oil.xls]zei3 deutsch Chart 1</vt:lpstr>
      <vt:lpstr>E:\Projekte\ComSpec\zei\fig_wheat.xls!z1c![fig_wheat.xls]z1c Chart 1</vt:lpstr>
      <vt:lpstr>E:\WorkingPapersNeu\FinSpec_IMF\tabs graphs.xlsx!fig4 zdolleuro ppp (2)![tabs graphs.xlsx]fig4 zdolleuro ppp (2) Chart 1</vt:lpstr>
      <vt:lpstr>E:\Projekte\FT-Daten\cds.xlsx!rend_ppp_deutsch![cds.xlsx]rend_ppp_deutsch Diagramm 3</vt:lpstr>
      <vt:lpstr>E:\Projekte\FTT_AK\tabfig_ftt_ak.xlsx!fig1a_ppp![tabfig_ftt_ak.xlsx]fig1a_ppp Chart 1</vt:lpstr>
      <vt:lpstr>E:\Projekte\FTT_AK\tabfig_ftt_ak.xlsx!fig1b_ppp![tabfig_ftt_ak.xlsx]fig1b_ppp Chart 1</vt:lpstr>
      <vt:lpstr>E:\daten\Finanzierungsrechnung\z_akkumulation.xlsx!zei ppp![z_akkumulation.xlsx]zei ppp Diagramm 3</vt:lpstr>
      <vt:lpstr>\\commons.wsr.ac.at\common\user\schulm\vortrag\journals\Intervention\abbildungen.xls!abb11aEng (3)![abbildungen.xls]abb11aEng (3) Chart 1</vt:lpstr>
      <vt:lpstr>F:\Stick_12_04_13\Buchbeiträge\priewe_10_13.xlsx!abb2 (2)![priewe_10_13.xlsx]abb2 (2) Diagramm 1</vt:lpstr>
      <vt:lpstr>F:\Stick_12_04_13\Buchbeiträge\priewe_10_13.xlsx!abb2 (2)![priewe_10_13.xlsx]abb2 (2) Diagramm 2</vt:lpstr>
      <vt:lpstr>\\commons.wsr.ac.at\common\user\schulm\vortrag\WorkingPapersNeu\EMF\fig_emf.xlsx!abb34_ppp![fig_emf.xlsx]abb34_ppp Chart 2</vt:lpstr>
      <vt:lpstr>\\commons.wsr.ac.at\common\user\schulm\vortrag\WorkingPapersNeu\EMF\fig_emf.xlsx!abb34_ppp![fig_emf.xlsx]abb34_ppp Chart 4</vt:lpstr>
      <vt:lpstr>PowerPoint-Präsentation</vt:lpstr>
      <vt:lpstr>Menschenbild und Wirtschaftsordnung: Neoliberalismus</vt:lpstr>
      <vt:lpstr>Menschenbild und Wirtschaftsordnung: Sozialismus</vt:lpstr>
      <vt:lpstr>Menschenbild und Wirtschaftsordnung:  Soziale Marktwirtschaft</vt:lpstr>
      <vt:lpstr>Rahmenbedingungen im „golden age of capitalism“ 1950 bis ~1975 </vt:lpstr>
      <vt:lpstr>Performance im „golden age of capitalism“ 1950 bis ~1975 </vt:lpstr>
      <vt:lpstr>Rahmenbedingungen im Zeitalter des Finanzkapitals seit ~1980 </vt:lpstr>
      <vt:lpstr>Performance im Zeitalter des Finanzkapitals seit ~1980 </vt:lpstr>
      <vt:lpstr>Langfristige Entwicklung  in (West)Europa </vt:lpstr>
      <vt:lpstr>Dollarkurs und Ölpreis</vt:lpstr>
      <vt:lpstr> Aktienkurse in Deutschland, Großbritannien und den USA</vt:lpstr>
      <vt:lpstr>Spekulationssystem: Erdölfutures</vt:lpstr>
      <vt:lpstr>Futures-Preise: Weizen</vt:lpstr>
      <vt:lpstr>Spekulationssystem für den  Dollar-Euro-Kurs</vt:lpstr>
      <vt:lpstr>Drei „Bären“ und die große Krise</vt:lpstr>
      <vt:lpstr>Zinsen für Staatsanleihen  der großen Euro-Länder</vt:lpstr>
      <vt:lpstr>Handelsvolumen  auf den globalen Finanzmärkten</vt:lpstr>
      <vt:lpstr>Akkumulation der nicht-finanziellen Kapitalgesellschaften in Deutschland</vt:lpstr>
      <vt:lpstr>Finanzierungssalden in Deutschland</vt:lpstr>
      <vt:lpstr>Staatsschuldenquoten</vt:lpstr>
      <vt:lpstr>Arbeitslosigkeit und Staatsverschuldung in Westeuropa</vt:lpstr>
      <vt:lpstr>Standort im langen Entwicklungszyklus</vt:lpstr>
      <vt:lpstr>Arbeit, Realkapital  und Finanzkapital </vt:lpstr>
      <vt:lpstr>Realkapitalismus und  Finanzkapitalismus</vt:lpstr>
      <vt:lpstr>Leitlinien eines "New Deal“ für Europa</vt:lpstr>
      <vt:lpstr>Langfristige globale Strategien </vt:lpstr>
      <vt:lpstr>Der Europäische Währungsfonds (EWF)</vt:lpstr>
      <vt:lpstr>„Richtiger“ Preispfad erschöpfbarer und umweltbelastender Ressourcen </vt:lpstr>
      <vt:lpstr>Sonstige Europäische Strategien I</vt:lpstr>
      <vt:lpstr>Sonstige Europäische Strategien II</vt:lpstr>
      <vt:lpstr>Maßnahmen nationaler Wirtschaftspolitik I</vt:lpstr>
      <vt:lpstr>Maßnahmen nationaler Wirtschaftspolitik II</vt:lpstr>
      <vt:lpstr>Finanzierung der Maßnahmen</vt:lpstr>
      <vt:lpstr>Mobilisierung durch EU-Bürgerinitiative: Stop austerity – promote a social Europe!</vt:lpstr>
    </vt:vector>
  </TitlesOfParts>
  <Company>wsr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0</dc:title>
  <dc:creator>sokoll</dc:creator>
  <cp:lastModifiedBy>Stephan Schulmeister</cp:lastModifiedBy>
  <cp:revision>319</cp:revision>
  <cp:lastPrinted>2014-03-15T20:15:37Z</cp:lastPrinted>
  <dcterms:created xsi:type="dcterms:W3CDTF">2008-11-20T13:05:42Z</dcterms:created>
  <dcterms:modified xsi:type="dcterms:W3CDTF">2014-03-15T20:17:18Z</dcterms:modified>
</cp:coreProperties>
</file>